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66" r:id="rId5"/>
    <p:sldId id="269" r:id="rId6"/>
    <p:sldId id="274" r:id="rId7"/>
    <p:sldId id="272" r:id="rId8"/>
    <p:sldId id="275" r:id="rId9"/>
    <p:sldId id="27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  <a:srgbClr val="D4CDBA"/>
    <a:srgbClr val="1F4E79"/>
    <a:srgbClr val="405888"/>
    <a:srgbClr val="827760"/>
    <a:srgbClr val="FFFFFF"/>
    <a:srgbClr val="263E6F"/>
    <a:srgbClr val="203864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EB0C-0CD8-4D65-8327-7749AA660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74FB6-A34B-45D5-97C1-552AD9781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0DAC0-3BF5-40C2-960B-993567D1C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B2FEE-CD32-4838-9F83-27A6A0E6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CF056-0CD4-4D9F-ACB6-11623CB08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51F50-0C84-4A8E-BD77-8F5A13E5A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E86655-D652-421A-84E6-C0334DC3E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86A6D-8BD7-474B-8EAD-67CDE6F2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2DA18-2E04-45EE-8C56-35489EE01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909BC-1EBB-4939-87CA-B7D21E2A4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81D6B3-07C4-4DD4-A796-53D281EA6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C5FE6-7688-40CA-B6A7-73021CCDB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E7031-345F-450F-8603-2DCD4DED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FB0EF-10E2-4130-BAEA-55E4B5EFE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97990-244C-44BB-8204-DCC87BE6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2AE48-402C-4B6C-A122-67A426DD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2B492-3D04-44BC-BAA6-35DF18224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044A1-76F6-4C9B-9AD1-0EC46634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04266-3892-46AB-AE3A-6A9B6BF1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047FA-9E2E-4AD1-B2E0-357D7D7BD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7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9BBC1-7F15-4FD3-A73F-706461386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B275A-53A9-463D-8EDC-AF64DE587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96E35-2348-4021-A569-A3E59180F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64267-F474-47BA-9503-EF2750479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A3D7B-1BC8-43DB-B627-7FFDE61A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7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0A05C-97F3-492B-A48B-5CAEB8C9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53346-A40E-4D7F-8F69-06DECDCED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B3666-A7C1-4F26-90A9-6C56F0FD0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3646A-1E5B-41D7-A94E-42787FBA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55C97-1F1F-41BB-BB58-06ABEA9B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4A447-CACA-4830-87B8-93919FD9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2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B949-86C2-4D21-A4D0-7EC79CC7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554F0-DECE-4292-AA56-123F9FF26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623C5-B5BF-4471-9550-25AFDAC1E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8290CB-7F69-461F-AD14-7E2DE1C6B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CEC57-F829-4C62-8DF9-B269607C9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37BE9E-3260-4202-943B-53BB7933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6CDF97-2EB8-462B-AE67-7B830954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490D68-3168-4FD4-BAAD-0D8C076E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9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9F52-8CE4-4BD6-92F7-ECB7F8407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5CE3F5-86AC-4AF6-99C1-F00E34C53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6476F6-7471-4376-967D-F2F89EB2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03638-8B1F-49B4-9A79-C4444CC1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0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5E0E9E-65A5-4944-8E40-BE713F022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C67288-FBFE-4606-B528-49E3F460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B7AAF-485A-4068-8EB9-23D4AEEE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8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E5733-E735-47C5-B9A0-AB007276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7D9BD-C3B8-48E3-AD1D-9A6227A42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812C8-758B-4D8B-92FB-318C3148D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592D6-E787-4737-85CE-ADF5FD286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797F0-A65A-459D-82A8-83FB041F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2495B-1360-45BE-8ADC-AEBB23E83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3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5898-121C-4AC2-BAFC-049BD6AD5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7A3C5-7B8E-4CE1-A4D9-CD2D6030D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07F77-D7FC-4E93-A575-E9A20A513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1736-D5BC-45BE-8CCA-92DF3E52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844C8-966F-42CE-BD08-2498DC97F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42AEA-7411-48BB-8A9C-19480606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9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7416-12DE-4867-BFA3-3F38C2388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8400C-7FF0-432B-BAF8-6FFAE8F78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C0BFD-B847-4BFC-B24A-DAF2FA8ED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BCF9C-F52D-477D-9579-63A0833A1DE1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39CAF-4EB3-44AA-A708-80E47F276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828C2-904A-4E3C-8575-53CA32377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A4FA6-0F41-4C77-9311-564B8C61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0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A92312-59B3-4DD6-BD27-B3C800DB6100}"/>
              </a:ext>
            </a:extLst>
          </p:cNvPr>
          <p:cNvSpPr/>
          <p:nvPr/>
        </p:nvSpPr>
        <p:spPr>
          <a:xfrm>
            <a:off x="2948244" y="1321724"/>
            <a:ext cx="6295510" cy="421455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AF7BE0-B106-4CB7-8ACC-57837CFEC615}"/>
              </a:ext>
            </a:extLst>
          </p:cNvPr>
          <p:cNvSpPr/>
          <p:nvPr/>
        </p:nvSpPr>
        <p:spPr>
          <a:xfrm>
            <a:off x="4638675" y="2460098"/>
            <a:ext cx="2914650" cy="1937804"/>
          </a:xfrm>
          <a:prstGeom prst="rect">
            <a:avLst/>
          </a:prstGeom>
          <a:solidFill>
            <a:srgbClr val="0070C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7A62D1-3FA8-469A-909F-03595A59960D}"/>
              </a:ext>
            </a:extLst>
          </p:cNvPr>
          <p:cNvSpPr/>
          <p:nvPr/>
        </p:nvSpPr>
        <p:spPr>
          <a:xfrm>
            <a:off x="5491942" y="3054927"/>
            <a:ext cx="1208116" cy="748146"/>
          </a:xfrm>
          <a:prstGeom prst="rect">
            <a:avLst/>
          </a:prstGeom>
          <a:solidFill>
            <a:srgbClr val="FFC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F6CA9E-47E8-4670-9BE6-65CCFB0784E5}"/>
              </a:ext>
            </a:extLst>
          </p:cNvPr>
          <p:cNvSpPr txBox="1"/>
          <p:nvPr/>
        </p:nvSpPr>
        <p:spPr>
          <a:xfrm>
            <a:off x="3981449" y="4643923"/>
            <a:ext cx="422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N U M B E R S</a:t>
            </a:r>
          </a:p>
        </p:txBody>
      </p:sp>
    </p:spTree>
    <p:extLst>
      <p:ext uri="{BB962C8B-B14F-4D97-AF65-F5344CB8AC3E}">
        <p14:creationId xmlns:p14="http://schemas.microsoft.com/office/powerpoint/2010/main" val="362680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CDA7255-C061-445F-A318-8E1E2D242EBE}"/>
              </a:ext>
            </a:extLst>
          </p:cNvPr>
          <p:cNvGrpSpPr/>
          <p:nvPr/>
        </p:nvGrpSpPr>
        <p:grpSpPr>
          <a:xfrm>
            <a:off x="5331747" y="150149"/>
            <a:ext cx="1528506" cy="1023264"/>
            <a:chOff x="2948244" y="1321724"/>
            <a:chExt cx="1528506" cy="10232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99DAC8-3937-4E6A-A7A3-7C720586CEF0}"/>
                </a:ext>
              </a:extLst>
            </p:cNvPr>
            <p:cNvSpPr/>
            <p:nvPr/>
          </p:nvSpPr>
          <p:spPr>
            <a:xfrm>
              <a:off x="2948244" y="1321724"/>
              <a:ext cx="1528506" cy="10232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236B45E-98B7-4DE3-B8E8-D558934276DB}"/>
                </a:ext>
              </a:extLst>
            </p:cNvPr>
            <p:cNvSpPr/>
            <p:nvPr/>
          </p:nvSpPr>
          <p:spPr>
            <a:xfrm>
              <a:off x="3358669" y="1598113"/>
              <a:ext cx="707657" cy="470485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404348B-EFFE-4D4E-955B-2DF5FB8F2F57}"/>
                </a:ext>
              </a:extLst>
            </p:cNvPr>
            <p:cNvSpPr/>
            <p:nvPr/>
          </p:nvSpPr>
          <p:spPr>
            <a:xfrm>
              <a:off x="3565836" y="1742534"/>
              <a:ext cx="293322" cy="18164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898B273-B907-40E3-BE9D-426CA014401E}"/>
              </a:ext>
            </a:extLst>
          </p:cNvPr>
          <p:cNvSpPr txBox="1"/>
          <p:nvPr/>
        </p:nvSpPr>
        <p:spPr>
          <a:xfrm>
            <a:off x="5187850" y="1173412"/>
            <a:ext cx="1816300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03864"/>
                </a:solidFill>
                <a:latin typeface="Century Gothic" panose="020B0502020202020204" pitchFamily="34" charset="0"/>
              </a:rPr>
              <a:t>N U M B E R 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EA4C99-8D93-4E95-884A-7E16E5879BF5}"/>
              </a:ext>
            </a:extLst>
          </p:cNvPr>
          <p:cNvSpPr/>
          <p:nvPr/>
        </p:nvSpPr>
        <p:spPr>
          <a:xfrm>
            <a:off x="133350" y="1676400"/>
            <a:ext cx="11925300" cy="5031451"/>
          </a:xfrm>
          <a:prstGeom prst="rect">
            <a:avLst/>
          </a:prstGeom>
          <a:solidFill>
            <a:srgbClr val="00206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5669D-21A7-45D2-99EC-2750237DA711}"/>
              </a:ext>
            </a:extLst>
          </p:cNvPr>
          <p:cNvSpPr txBox="1"/>
          <p:nvPr/>
        </p:nvSpPr>
        <p:spPr>
          <a:xfrm>
            <a:off x="290512" y="2179097"/>
            <a:ext cx="11610975" cy="4383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bg1"/>
                </a:solidFill>
              </a:rPr>
              <a:t>3:1-4</a:t>
            </a:r>
            <a:r>
              <a:rPr lang="en-US" sz="2400" dirty="0">
                <a:solidFill>
                  <a:schemeClr val="bg1"/>
                </a:solidFill>
              </a:rPr>
              <a:t> – Priests come from a specific line among the Levites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sym typeface="Wingdings" panose="05000000000000000000" pitchFamily="2" charset="2"/>
              </a:rPr>
              <a:t>Exod. 28:1; Lev 10</a:t>
            </a:r>
            <a:endParaRPr lang="en-US" sz="2000" dirty="0">
              <a:solidFill>
                <a:schemeClr val="bg1"/>
              </a:solidFill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Eleazar and </a:t>
            </a:r>
            <a:r>
              <a:rPr lang="en-US" sz="2000" dirty="0" err="1">
                <a:solidFill>
                  <a:schemeClr val="bg1"/>
                </a:solidFill>
              </a:rPr>
              <a:t>Ithamar</a:t>
            </a:r>
            <a:r>
              <a:rPr lang="en-US" sz="2000" dirty="0">
                <a:solidFill>
                  <a:schemeClr val="bg1"/>
                </a:solidFill>
              </a:rPr>
              <a:t> are the two remaining sons of Aaron </a:t>
            </a:r>
            <a:r>
              <a:rPr lang="en-US" dirty="0">
                <a:solidFill>
                  <a:schemeClr val="bg1"/>
                </a:solidFill>
              </a:rPr>
              <a:t>(3:4)</a:t>
            </a:r>
            <a:endParaRPr lang="en-US" sz="2000" dirty="0">
              <a:solidFill>
                <a:schemeClr val="bg1"/>
              </a:solidFill>
            </a:endParaRPr>
          </a:p>
          <a:p>
            <a:pPr marL="2171700" lvl="4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Their family lines will determine the priestly lineage (including the High Priest) 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</a:rPr>
              <a:t>3:5-10 - All other Levites are called to serve, assisting the High Priest and the community regarding the tabernacle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Take care of the furnishings and implements and transport them when needed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Protect (keeping) the sanctuary from “unauthorized” intruders (2:51; 3:10, 38)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Age of service: 30-50 </a:t>
            </a:r>
            <a:r>
              <a:rPr lang="en-US" sz="2000" dirty="0" err="1">
                <a:solidFill>
                  <a:schemeClr val="bg1"/>
                </a:solidFill>
              </a:rPr>
              <a:t>yrs</a:t>
            </a:r>
            <a:r>
              <a:rPr lang="en-US" sz="2000" dirty="0">
                <a:solidFill>
                  <a:schemeClr val="bg1"/>
                </a:solidFill>
              </a:rPr>
              <a:t> old (4:3, 23, 30, 35)</a:t>
            </a:r>
            <a:endParaRPr lang="en-US" dirty="0">
              <a:solidFill>
                <a:schemeClr val="bg1"/>
              </a:solidFill>
            </a:endParaRP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96BD6B23-308C-4EF8-9977-08B7D1C9A350}"/>
              </a:ext>
            </a:extLst>
          </p:cNvPr>
          <p:cNvSpPr/>
          <p:nvPr/>
        </p:nvSpPr>
        <p:spPr>
          <a:xfrm>
            <a:off x="290512" y="1291128"/>
            <a:ext cx="4740175" cy="785091"/>
          </a:xfrm>
          <a:prstGeom prst="flowChartDocumen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127000" dir="48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tIns="91440" rtlCol="0" anchor="ctr"/>
          <a:lstStyle/>
          <a:p>
            <a:r>
              <a:rPr lang="en-US" sz="2400" b="1" dirty="0">
                <a:solidFill>
                  <a:srgbClr val="002060"/>
                </a:solidFill>
              </a:rPr>
              <a:t>CHAPTER 3-4; 8:5-26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LEVITES CHOSEN AND CONSECRATED</a:t>
            </a:r>
          </a:p>
        </p:txBody>
      </p:sp>
    </p:spTree>
    <p:extLst>
      <p:ext uri="{BB962C8B-B14F-4D97-AF65-F5344CB8AC3E}">
        <p14:creationId xmlns:p14="http://schemas.microsoft.com/office/powerpoint/2010/main" val="393015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CDA7255-C061-445F-A318-8E1E2D242EBE}"/>
              </a:ext>
            </a:extLst>
          </p:cNvPr>
          <p:cNvGrpSpPr/>
          <p:nvPr/>
        </p:nvGrpSpPr>
        <p:grpSpPr>
          <a:xfrm>
            <a:off x="5331747" y="150149"/>
            <a:ext cx="1528506" cy="1023264"/>
            <a:chOff x="2948244" y="1321724"/>
            <a:chExt cx="1528506" cy="10232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99DAC8-3937-4E6A-A7A3-7C720586CEF0}"/>
                </a:ext>
              </a:extLst>
            </p:cNvPr>
            <p:cNvSpPr/>
            <p:nvPr/>
          </p:nvSpPr>
          <p:spPr>
            <a:xfrm>
              <a:off x="2948244" y="1321724"/>
              <a:ext cx="1528506" cy="10232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236B45E-98B7-4DE3-B8E8-D558934276DB}"/>
                </a:ext>
              </a:extLst>
            </p:cNvPr>
            <p:cNvSpPr/>
            <p:nvPr/>
          </p:nvSpPr>
          <p:spPr>
            <a:xfrm>
              <a:off x="3358669" y="1598113"/>
              <a:ext cx="707657" cy="470485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404348B-EFFE-4D4E-955B-2DF5FB8F2F57}"/>
                </a:ext>
              </a:extLst>
            </p:cNvPr>
            <p:cNvSpPr/>
            <p:nvPr/>
          </p:nvSpPr>
          <p:spPr>
            <a:xfrm>
              <a:off x="3565836" y="1742534"/>
              <a:ext cx="293322" cy="18164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898B273-B907-40E3-BE9D-426CA014401E}"/>
              </a:ext>
            </a:extLst>
          </p:cNvPr>
          <p:cNvSpPr txBox="1"/>
          <p:nvPr/>
        </p:nvSpPr>
        <p:spPr>
          <a:xfrm>
            <a:off x="5187850" y="1173412"/>
            <a:ext cx="1816300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03864"/>
                </a:solidFill>
                <a:latin typeface="Century Gothic" panose="020B0502020202020204" pitchFamily="34" charset="0"/>
              </a:rPr>
              <a:t>N U M B E R 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EA4C99-8D93-4E95-884A-7E16E5879BF5}"/>
              </a:ext>
            </a:extLst>
          </p:cNvPr>
          <p:cNvSpPr/>
          <p:nvPr/>
        </p:nvSpPr>
        <p:spPr>
          <a:xfrm>
            <a:off x="133350" y="1676400"/>
            <a:ext cx="11925300" cy="5031451"/>
          </a:xfrm>
          <a:prstGeom prst="rect">
            <a:avLst/>
          </a:prstGeom>
          <a:solidFill>
            <a:srgbClr val="00206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5669D-21A7-45D2-99EC-2750237DA711}"/>
              </a:ext>
            </a:extLst>
          </p:cNvPr>
          <p:cNvSpPr txBox="1"/>
          <p:nvPr/>
        </p:nvSpPr>
        <p:spPr>
          <a:xfrm>
            <a:off x="290512" y="2691829"/>
            <a:ext cx="5658827" cy="38708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bg1"/>
                </a:solidFill>
              </a:rPr>
              <a:t>Num. 3:7-8, ESV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“They shall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guard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him and over the whole congregation before the tent of meeting, as they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the tabernacle. They shall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the furnishings of the tent of meeting, and keep guard over the people of Israel as they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the tabernacle.”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96BD6B23-308C-4EF8-9977-08B7D1C9A350}"/>
              </a:ext>
            </a:extLst>
          </p:cNvPr>
          <p:cNvSpPr/>
          <p:nvPr/>
        </p:nvSpPr>
        <p:spPr>
          <a:xfrm>
            <a:off x="290512" y="1291128"/>
            <a:ext cx="4740175" cy="785091"/>
          </a:xfrm>
          <a:prstGeom prst="flowChartDocumen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127000" dir="48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tIns="91440" rtlCol="0" anchor="ctr"/>
          <a:lstStyle/>
          <a:p>
            <a:r>
              <a:rPr lang="en-US" sz="2400" b="1" dirty="0">
                <a:solidFill>
                  <a:srgbClr val="002060"/>
                </a:solidFill>
              </a:rPr>
              <a:t>CHAPTER 3-4; 8:5-26</a:t>
            </a:r>
          </a:p>
          <a:p>
            <a:r>
              <a:rPr lang="en-US" sz="2000" dirty="0">
                <a:solidFill>
                  <a:srgbClr val="002060"/>
                </a:solidFill>
              </a:rPr>
              <a:t>LEVITES CHOSEN AND CONSECRATED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0AF2BAC7-7792-4371-809A-66C6FAE50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50112"/>
              </p:ext>
            </p:extLst>
          </p:nvPr>
        </p:nvGraphicFramePr>
        <p:xfrm>
          <a:off x="585627" y="5288265"/>
          <a:ext cx="5239820" cy="123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9820">
                  <a:extLst>
                    <a:ext uri="{9D8B030D-6E8A-4147-A177-3AD203B41FA5}">
                      <a16:colId xmlns:a16="http://schemas.microsoft.com/office/drawing/2014/main" val="850775519"/>
                    </a:ext>
                  </a:extLst>
                </a:gridCol>
              </a:tblGrid>
              <a:tr h="6160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avad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 </a:t>
                      </a:r>
                      <a:r>
                        <a:rPr lang="en-US" sz="2400" i="1" dirty="0"/>
                        <a:t> - </a:t>
                      </a:r>
                      <a:r>
                        <a:rPr lang="en-US" sz="2000" b="0" i="0" dirty="0"/>
                        <a:t>“to work, serve”</a:t>
                      </a:r>
                      <a:endParaRPr lang="en-US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0643"/>
                  </a:ext>
                </a:extLst>
              </a:tr>
              <a:tr h="6160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sharat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US" sz="2400" b="1" i="1" dirty="0"/>
                        <a:t> </a:t>
                      </a:r>
                      <a:r>
                        <a:rPr lang="en-US" sz="2400" b="0" i="1" dirty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en-US" sz="2000" b="0" i="0" dirty="0">
                          <a:solidFill>
                            <a:schemeClr val="bg1"/>
                          </a:solidFill>
                        </a:rPr>
                        <a:t>“to keep, guard”</a:t>
                      </a:r>
                      <a:endParaRPr lang="en-US" b="0" i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5662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69454C9-E58B-4A48-994A-2E06594874A0}"/>
              </a:ext>
            </a:extLst>
          </p:cNvPr>
          <p:cNvSpPr txBox="1"/>
          <p:nvPr/>
        </p:nvSpPr>
        <p:spPr>
          <a:xfrm>
            <a:off x="2052171" y="3182373"/>
            <a:ext cx="12835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keep guard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77DD46-2C68-4497-BA8B-258A60A6132F}"/>
              </a:ext>
            </a:extLst>
          </p:cNvPr>
          <p:cNvSpPr txBox="1"/>
          <p:nvPr/>
        </p:nvSpPr>
        <p:spPr>
          <a:xfrm>
            <a:off x="783435" y="4095486"/>
            <a:ext cx="76240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guard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640D99-DF2D-46F1-8185-306C978A8644}"/>
              </a:ext>
            </a:extLst>
          </p:cNvPr>
          <p:cNvSpPr txBox="1"/>
          <p:nvPr/>
        </p:nvSpPr>
        <p:spPr>
          <a:xfrm>
            <a:off x="1583326" y="3801408"/>
            <a:ext cx="95823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0B86CD-35FD-4DCE-840C-D13147CD7261}"/>
              </a:ext>
            </a:extLst>
          </p:cNvPr>
          <p:cNvSpPr txBox="1"/>
          <p:nvPr/>
        </p:nvSpPr>
        <p:spPr>
          <a:xfrm>
            <a:off x="773161" y="4719673"/>
            <a:ext cx="101118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C21A7C-2DD8-46A5-BDC8-C18859968090}"/>
              </a:ext>
            </a:extLst>
          </p:cNvPr>
          <p:cNvSpPr txBox="1"/>
          <p:nvPr/>
        </p:nvSpPr>
        <p:spPr>
          <a:xfrm>
            <a:off x="6242661" y="2179097"/>
            <a:ext cx="5658827" cy="4383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bg1"/>
                </a:solidFill>
              </a:rPr>
              <a:t>Gen 2:15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Lord God took the man and put him in the garden of Eden to </a:t>
            </a:r>
            <a:r>
              <a:rPr lang="en-US" sz="2000" b="1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work it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keep it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bg1"/>
                </a:solidFill>
              </a:rPr>
              <a:t>Gen 3:24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“…He placed the cherubim and a flaming sword that turned every way to </a:t>
            </a:r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guard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way to the tree of life.”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LXX, </a:t>
            </a:r>
            <a:r>
              <a:rPr lang="en-US" sz="2000" b="1" i="1" dirty="0">
                <a:highlight>
                  <a:srgbClr val="FFFF00"/>
                </a:highlight>
              </a:rPr>
              <a:t>fulasso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dirty="0">
                <a:solidFill>
                  <a:schemeClr val="bg1"/>
                </a:solidFill>
              </a:rPr>
              <a:t>“guard, keep” – Lk. 11:28; 1 Tim. 6:20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B251C61-6BA9-476B-A37F-62B5B8A522A8}"/>
              </a:ext>
            </a:extLst>
          </p:cNvPr>
          <p:cNvCxnSpPr>
            <a:cxnSpLocks/>
          </p:cNvCxnSpPr>
          <p:nvPr/>
        </p:nvCxnSpPr>
        <p:spPr>
          <a:xfrm>
            <a:off x="6096000" y="2763748"/>
            <a:ext cx="0" cy="37565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ABAE9CC-BC43-442C-9009-295CF3C3F324}"/>
              </a:ext>
            </a:extLst>
          </p:cNvPr>
          <p:cNvSpPr txBox="1"/>
          <p:nvPr/>
        </p:nvSpPr>
        <p:spPr>
          <a:xfrm>
            <a:off x="290512" y="2190150"/>
            <a:ext cx="9676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Larger pattern:  Levitical responsibilities </a:t>
            </a:r>
            <a:r>
              <a:rPr lang="en-US" sz="24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chemeClr val="bg1"/>
                </a:solidFill>
              </a:rPr>
              <a:t> Adam’s original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93803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CDA7255-C061-445F-A318-8E1E2D242EBE}"/>
              </a:ext>
            </a:extLst>
          </p:cNvPr>
          <p:cNvGrpSpPr/>
          <p:nvPr/>
        </p:nvGrpSpPr>
        <p:grpSpPr>
          <a:xfrm>
            <a:off x="5331747" y="150149"/>
            <a:ext cx="1528506" cy="1023264"/>
            <a:chOff x="2948244" y="1321724"/>
            <a:chExt cx="1528506" cy="10232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99DAC8-3937-4E6A-A7A3-7C720586CEF0}"/>
                </a:ext>
              </a:extLst>
            </p:cNvPr>
            <p:cNvSpPr/>
            <p:nvPr/>
          </p:nvSpPr>
          <p:spPr>
            <a:xfrm>
              <a:off x="2948244" y="1321724"/>
              <a:ext cx="1528506" cy="10232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236B45E-98B7-4DE3-B8E8-D558934276DB}"/>
                </a:ext>
              </a:extLst>
            </p:cNvPr>
            <p:cNvSpPr/>
            <p:nvPr/>
          </p:nvSpPr>
          <p:spPr>
            <a:xfrm>
              <a:off x="3358669" y="1598113"/>
              <a:ext cx="707657" cy="470485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404348B-EFFE-4D4E-955B-2DF5FB8F2F57}"/>
                </a:ext>
              </a:extLst>
            </p:cNvPr>
            <p:cNvSpPr/>
            <p:nvPr/>
          </p:nvSpPr>
          <p:spPr>
            <a:xfrm>
              <a:off x="3565836" y="1742534"/>
              <a:ext cx="293322" cy="18164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898B273-B907-40E3-BE9D-426CA014401E}"/>
              </a:ext>
            </a:extLst>
          </p:cNvPr>
          <p:cNvSpPr txBox="1"/>
          <p:nvPr/>
        </p:nvSpPr>
        <p:spPr>
          <a:xfrm>
            <a:off x="5187850" y="1173412"/>
            <a:ext cx="1816300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03864"/>
                </a:solidFill>
                <a:latin typeface="Century Gothic" panose="020B0502020202020204" pitchFamily="34" charset="0"/>
              </a:rPr>
              <a:t>N U M B E R 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EA4C99-8D93-4E95-884A-7E16E5879BF5}"/>
              </a:ext>
            </a:extLst>
          </p:cNvPr>
          <p:cNvSpPr/>
          <p:nvPr/>
        </p:nvSpPr>
        <p:spPr>
          <a:xfrm>
            <a:off x="133350" y="1676400"/>
            <a:ext cx="11925300" cy="5031451"/>
          </a:xfrm>
          <a:prstGeom prst="rect">
            <a:avLst/>
          </a:prstGeom>
          <a:solidFill>
            <a:srgbClr val="00206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BF0C056-733F-48D9-B23C-7EA856A56609}"/>
              </a:ext>
            </a:extLst>
          </p:cNvPr>
          <p:cNvSpPr/>
          <p:nvPr/>
        </p:nvSpPr>
        <p:spPr>
          <a:xfrm>
            <a:off x="2942052" y="3172065"/>
            <a:ext cx="5980174" cy="2394807"/>
          </a:xfrm>
          <a:prstGeom prst="rect">
            <a:avLst/>
          </a:prstGeom>
          <a:solidFill>
            <a:srgbClr val="002060">
              <a:alpha val="68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0"/>
          </a:effectLst>
          <a:scene3d>
            <a:camera prst="orthographicFront">
              <a:rot lat="1800000" lon="12000000" rev="120000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16F26E5-4778-4CD6-9DB8-B59E747BF38C}"/>
              </a:ext>
            </a:extLst>
          </p:cNvPr>
          <p:cNvSpPr/>
          <p:nvPr/>
        </p:nvSpPr>
        <p:spPr>
          <a:xfrm>
            <a:off x="4337079" y="3790391"/>
            <a:ext cx="2895446" cy="1402440"/>
          </a:xfrm>
          <a:prstGeom prst="rect">
            <a:avLst/>
          </a:prstGeom>
          <a:solidFill>
            <a:srgbClr val="002060">
              <a:alpha val="68000"/>
            </a:srgb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1800000" lon="12000000" rev="1200000"/>
            </a:camera>
            <a:lightRig rig="threePt" dir="t"/>
          </a:scene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8D0C986-D0E0-4D2B-B0D5-02F00B4309B1}"/>
              </a:ext>
            </a:extLst>
          </p:cNvPr>
          <p:cNvSpPr/>
          <p:nvPr/>
        </p:nvSpPr>
        <p:spPr>
          <a:xfrm>
            <a:off x="5090220" y="4134179"/>
            <a:ext cx="1389169" cy="672857"/>
          </a:xfrm>
          <a:prstGeom prst="rect">
            <a:avLst/>
          </a:prstGeom>
          <a:solidFill>
            <a:srgbClr val="002060">
              <a:alpha val="68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0" rev="1200000"/>
            </a:camera>
            <a:lightRig rig="threePt" dir="t"/>
          </a:scene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96BD6B23-308C-4EF8-9977-08B7D1C9A350}"/>
              </a:ext>
            </a:extLst>
          </p:cNvPr>
          <p:cNvSpPr/>
          <p:nvPr/>
        </p:nvSpPr>
        <p:spPr>
          <a:xfrm>
            <a:off x="290512" y="1291128"/>
            <a:ext cx="4740175" cy="785091"/>
          </a:xfrm>
          <a:prstGeom prst="flowChartDocumen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127000" dir="48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tIns="91440" rtlCol="0" anchor="ctr"/>
          <a:lstStyle/>
          <a:p>
            <a:r>
              <a:rPr lang="en-US" sz="2400" b="1" dirty="0">
                <a:solidFill>
                  <a:srgbClr val="002060"/>
                </a:solidFill>
              </a:rPr>
              <a:t>CHAPTER 3-4; 8:5-26</a:t>
            </a:r>
          </a:p>
          <a:p>
            <a:r>
              <a:rPr lang="en-US" sz="2000" dirty="0">
                <a:solidFill>
                  <a:srgbClr val="002060"/>
                </a:solidFill>
              </a:rPr>
              <a:t>LEVITES CHOSEN AND CONSECRATED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F906AD-5AB1-4848-94F9-1125BB7D7CF0}"/>
              </a:ext>
            </a:extLst>
          </p:cNvPr>
          <p:cNvSpPr/>
          <p:nvPr/>
        </p:nvSpPr>
        <p:spPr>
          <a:xfrm>
            <a:off x="2836240" y="2983089"/>
            <a:ext cx="6226194" cy="259346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2159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dirty="0">
              <a:effectLst>
                <a:outerShdw blurRad="50800" dist="1016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2927DBF-13A5-447F-A132-043DF574732F}"/>
              </a:ext>
            </a:extLst>
          </p:cNvPr>
          <p:cNvSpPr/>
          <p:nvPr/>
        </p:nvSpPr>
        <p:spPr>
          <a:xfrm>
            <a:off x="4477287" y="3601415"/>
            <a:ext cx="2895446" cy="1402440"/>
          </a:xfrm>
          <a:prstGeom prst="rect">
            <a:avLst/>
          </a:prstGeom>
          <a:solidFill>
            <a:srgbClr val="405888"/>
          </a:solidFill>
          <a:ln>
            <a:noFill/>
          </a:ln>
          <a:effectLst>
            <a:innerShdw blurRad="63500" dist="127000" dir="16200000">
              <a:prstClr val="black">
                <a:alpha val="50000"/>
              </a:prstClr>
            </a:inn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dirty="0">
              <a:effectLst>
                <a:outerShdw blurRad="50800" dist="1016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AEE589F-4517-47C8-95D3-7DF2DB83FADF}"/>
              </a:ext>
            </a:extLst>
          </p:cNvPr>
          <p:cNvSpPr/>
          <p:nvPr/>
        </p:nvSpPr>
        <p:spPr>
          <a:xfrm>
            <a:off x="4908575" y="4016715"/>
            <a:ext cx="1389169" cy="6728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139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dirty="0">
              <a:effectLst>
                <a:outerShdw blurRad="50800" dist="1016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4BFF8C8-4210-40DF-A27E-B15A664D3CE5}"/>
              </a:ext>
            </a:extLst>
          </p:cNvPr>
          <p:cNvSpPr txBox="1"/>
          <p:nvPr/>
        </p:nvSpPr>
        <p:spPr>
          <a:xfrm>
            <a:off x="4822227" y="4823138"/>
            <a:ext cx="2841322" cy="523220"/>
          </a:xfrm>
          <a:prstGeom prst="rect">
            <a:avLst/>
          </a:prstGeom>
          <a:noFill/>
          <a:effectLst>
            <a:outerShdw blurRad="50800" dist="12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KOHATHITES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5708F62-8DFE-4525-9492-3B8FDF57803E}"/>
              </a:ext>
            </a:extLst>
          </p:cNvPr>
          <p:cNvSpPr txBox="1"/>
          <p:nvPr/>
        </p:nvSpPr>
        <p:spPr>
          <a:xfrm>
            <a:off x="4321511" y="3158816"/>
            <a:ext cx="2841322" cy="523220"/>
          </a:xfrm>
          <a:prstGeom prst="rect">
            <a:avLst/>
          </a:prstGeom>
          <a:noFill/>
          <a:effectLst>
            <a:outerShdw blurRad="50800" dist="12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MERARITES</a:t>
            </a:r>
            <a:endParaRPr lang="en-US" sz="1400" b="1" dirty="0">
              <a:solidFill>
                <a:schemeClr val="bg1"/>
              </a:solidFill>
              <a:effectLst>
                <a:outerShdw blurRad="50800" dist="1397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013FFD-47F5-497E-B3B1-D2B2FA293C30}"/>
              </a:ext>
            </a:extLst>
          </p:cNvPr>
          <p:cNvSpPr txBox="1"/>
          <p:nvPr/>
        </p:nvSpPr>
        <p:spPr>
          <a:xfrm>
            <a:off x="2346528" y="4458650"/>
            <a:ext cx="2841322" cy="523220"/>
          </a:xfrm>
          <a:prstGeom prst="rect">
            <a:avLst/>
          </a:prstGeom>
          <a:noFill/>
          <a:effectLst>
            <a:outerShdw blurRad="50800" dist="12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GERSHONITES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FD3DD13-73E3-4742-8A80-0C4D39F199AA}"/>
              </a:ext>
            </a:extLst>
          </p:cNvPr>
          <p:cNvSpPr txBox="1"/>
          <p:nvPr/>
        </p:nvSpPr>
        <p:spPr>
          <a:xfrm>
            <a:off x="7365026" y="3453461"/>
            <a:ext cx="1420562" cy="738664"/>
          </a:xfrm>
          <a:prstGeom prst="rect">
            <a:avLst/>
          </a:prstGeom>
          <a:noFill/>
          <a:effectLst>
            <a:outerShdw blurRad="50800" dist="12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MOSES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AARON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PRIESTS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08A25C6-3F11-4D2C-AC58-4BEECF06A9E7}"/>
              </a:ext>
            </a:extLst>
          </p:cNvPr>
          <p:cNvSpPr txBox="1"/>
          <p:nvPr/>
        </p:nvSpPr>
        <p:spPr>
          <a:xfrm>
            <a:off x="1867879" y="2631923"/>
            <a:ext cx="6927736" cy="461665"/>
          </a:xfrm>
          <a:prstGeom prst="rect">
            <a:avLst/>
          </a:prstGeom>
          <a:noFill/>
          <a:effectLst>
            <a:outerShdw blurRad="50800" dist="12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Mahlites</a:t>
            </a:r>
            <a:r>
              <a:rPr lang="en-US" sz="24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    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Mushites</a:t>
            </a:r>
            <a:endParaRPr lang="en-US" sz="1200" b="1" dirty="0">
              <a:solidFill>
                <a:schemeClr val="bg1"/>
              </a:solidFill>
              <a:effectLst>
                <a:outerShdw blurRad="50800" dist="1397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1CEC8A0-5AE4-4DB3-9DDB-B684A6344AAA}"/>
              </a:ext>
            </a:extLst>
          </p:cNvPr>
          <p:cNvSpPr txBox="1"/>
          <p:nvPr/>
        </p:nvSpPr>
        <p:spPr>
          <a:xfrm>
            <a:off x="488929" y="4487186"/>
            <a:ext cx="2929733" cy="1200329"/>
          </a:xfrm>
          <a:prstGeom prst="rect">
            <a:avLst/>
          </a:prstGeom>
          <a:noFill/>
          <a:effectLst>
            <a:outerShdw blurRad="50800" dist="12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Libnites</a:t>
            </a:r>
            <a:endParaRPr lang="en-US" sz="2400" b="1" dirty="0">
              <a:solidFill>
                <a:schemeClr val="bg1"/>
              </a:solidFill>
              <a:effectLst>
                <a:outerShdw blurRad="50800" dist="1397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US" sz="2400" b="1" dirty="0">
              <a:solidFill>
                <a:schemeClr val="bg1"/>
              </a:solidFill>
              <a:effectLst>
                <a:outerShdw blurRad="50800" dist="1397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Shimeites</a:t>
            </a:r>
            <a:endParaRPr lang="en-US" sz="1200" b="1" dirty="0">
              <a:solidFill>
                <a:schemeClr val="bg1"/>
              </a:solidFill>
              <a:effectLst>
                <a:outerShdw blurRad="50800" dist="1397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B0422AF-B91E-49DD-AD76-448C2649C419}"/>
              </a:ext>
            </a:extLst>
          </p:cNvPr>
          <p:cNvSpPr txBox="1"/>
          <p:nvPr/>
        </p:nvSpPr>
        <p:spPr>
          <a:xfrm>
            <a:off x="3015521" y="5449703"/>
            <a:ext cx="6927736" cy="461665"/>
          </a:xfrm>
          <a:prstGeom prst="rect">
            <a:avLst/>
          </a:prstGeom>
          <a:noFill/>
          <a:effectLst>
            <a:outerShdw blurRad="50800" dist="12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Amramite</a:t>
            </a:r>
            <a:r>
              <a:rPr lang="en-US" sz="24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    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Izharite</a:t>
            </a:r>
            <a:r>
              <a:rPr lang="en-US" sz="24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    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Hebronite</a:t>
            </a:r>
            <a:r>
              <a:rPr lang="en-US" sz="24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    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Uzzielite</a:t>
            </a:r>
            <a:endParaRPr lang="en-US" sz="1200" b="1" dirty="0">
              <a:solidFill>
                <a:schemeClr val="bg1"/>
              </a:solidFill>
              <a:effectLst>
                <a:outerShdw blurRad="50800" dist="1397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5F5B86C-9E98-4ADB-BBB4-7679656A60B4}"/>
              </a:ext>
            </a:extLst>
          </p:cNvPr>
          <p:cNvSpPr txBox="1"/>
          <p:nvPr/>
        </p:nvSpPr>
        <p:spPr>
          <a:xfrm>
            <a:off x="28651" y="4995119"/>
            <a:ext cx="1548912" cy="646331"/>
          </a:xfrm>
          <a:prstGeom prst="rect">
            <a:avLst/>
          </a:prstGeom>
          <a:noFill/>
          <a:effectLst>
            <a:outerShdw blurRad="50800" dist="12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7500</a:t>
            </a:r>
            <a:endParaRPr lang="en-US" b="1" dirty="0">
              <a:solidFill>
                <a:schemeClr val="bg1"/>
              </a:solidFill>
              <a:effectLst>
                <a:outerShdw blurRad="50800" dist="1397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5880A36-ED1A-451C-A286-209027977811}"/>
              </a:ext>
            </a:extLst>
          </p:cNvPr>
          <p:cNvSpPr txBox="1"/>
          <p:nvPr/>
        </p:nvSpPr>
        <p:spPr>
          <a:xfrm>
            <a:off x="4315764" y="2021251"/>
            <a:ext cx="1548912" cy="646331"/>
          </a:xfrm>
          <a:prstGeom prst="rect">
            <a:avLst/>
          </a:prstGeom>
          <a:noFill/>
          <a:effectLst>
            <a:outerShdw blurRad="50800" dist="12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6200</a:t>
            </a:r>
            <a:endParaRPr lang="en-US" b="1" dirty="0">
              <a:solidFill>
                <a:schemeClr val="bg1"/>
              </a:solidFill>
              <a:effectLst>
                <a:outerShdw blurRad="50800" dist="1397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6257C63-2F61-435C-915C-EC720EB90E46}"/>
              </a:ext>
            </a:extLst>
          </p:cNvPr>
          <p:cNvSpPr txBox="1"/>
          <p:nvPr/>
        </p:nvSpPr>
        <p:spPr>
          <a:xfrm>
            <a:off x="5922077" y="5927717"/>
            <a:ext cx="1548912" cy="646331"/>
          </a:xfrm>
          <a:prstGeom prst="rect">
            <a:avLst/>
          </a:prstGeom>
          <a:noFill/>
          <a:effectLst>
            <a:outerShdw blurRad="50800" dist="127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1800000" lon="120000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50800" dist="139700" dir="8100000" algn="tr" rotWithShape="0">
                    <a:prstClr val="black">
                      <a:alpha val="40000"/>
                    </a:prstClr>
                  </a:outerShdw>
                </a:effectLst>
              </a:rPr>
              <a:t>8600</a:t>
            </a:r>
            <a:endParaRPr lang="en-US" b="1" dirty="0">
              <a:solidFill>
                <a:schemeClr val="bg1"/>
              </a:solidFill>
              <a:effectLst>
                <a:outerShdw blurRad="50800" dist="1397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EBF8228-090F-470C-8765-3B1613AFC32B}"/>
              </a:ext>
            </a:extLst>
          </p:cNvPr>
          <p:cNvGrpSpPr/>
          <p:nvPr/>
        </p:nvGrpSpPr>
        <p:grpSpPr>
          <a:xfrm>
            <a:off x="1392429" y="2601316"/>
            <a:ext cx="1116538" cy="1110337"/>
            <a:chOff x="1392429" y="2601316"/>
            <a:chExt cx="1116538" cy="1110337"/>
          </a:xfrm>
          <a:scene3d>
            <a:camera prst="orthographicFront">
              <a:rot lat="1800000" lon="1200000" rev="1200000"/>
            </a:camera>
            <a:lightRig rig="threePt" dir="t"/>
          </a:scene3d>
        </p:grpSpPr>
        <p:pic>
          <p:nvPicPr>
            <p:cNvPr id="29" name="Graphic 28" descr="Map compass">
              <a:extLst>
                <a:ext uri="{FF2B5EF4-FFF2-40B4-BE49-F238E27FC236}">
                  <a16:creationId xmlns:a16="http://schemas.microsoft.com/office/drawing/2014/main" id="{BB978A0B-0F69-43CD-88A6-282092B45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96986" y="2817828"/>
              <a:ext cx="712822" cy="712822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57CF567-9A5A-4D0F-B187-D4D563018669}"/>
                </a:ext>
              </a:extLst>
            </p:cNvPr>
            <p:cNvSpPr txBox="1"/>
            <p:nvPr/>
          </p:nvSpPr>
          <p:spPr>
            <a:xfrm>
              <a:off x="1807924" y="2601316"/>
              <a:ext cx="29094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5578055-973D-46B2-B2C6-02E3B047162A}"/>
                </a:ext>
              </a:extLst>
            </p:cNvPr>
            <p:cNvSpPr txBox="1"/>
            <p:nvPr/>
          </p:nvSpPr>
          <p:spPr>
            <a:xfrm>
              <a:off x="1807924" y="3434654"/>
              <a:ext cx="29094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S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30F9CF9-2FE3-4401-8EB7-EBF2972479C2}"/>
                </a:ext>
              </a:extLst>
            </p:cNvPr>
            <p:cNvSpPr txBox="1"/>
            <p:nvPr/>
          </p:nvSpPr>
          <p:spPr>
            <a:xfrm>
              <a:off x="1392429" y="3035119"/>
              <a:ext cx="29094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W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0BC78E7-0DAD-4A20-AB2D-42CA5179FC27}"/>
                </a:ext>
              </a:extLst>
            </p:cNvPr>
            <p:cNvSpPr txBox="1"/>
            <p:nvPr/>
          </p:nvSpPr>
          <p:spPr>
            <a:xfrm>
              <a:off x="2218021" y="3035119"/>
              <a:ext cx="29094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E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6AF5918-838B-4F4D-A469-08C15F02975E}"/>
              </a:ext>
            </a:extLst>
          </p:cNvPr>
          <p:cNvSpPr txBox="1"/>
          <p:nvPr/>
        </p:nvSpPr>
        <p:spPr>
          <a:xfrm>
            <a:off x="9532985" y="1811446"/>
            <a:ext cx="2336248" cy="4801314"/>
          </a:xfrm>
          <a:prstGeom prst="rect">
            <a:avLst/>
          </a:prstGeom>
          <a:noFill/>
          <a:ln>
            <a:solidFill>
              <a:schemeClr val="bg1">
                <a:alpha val="50000"/>
              </a:schemeClr>
            </a:solidFill>
          </a:ln>
        </p:spPr>
        <p:txBody>
          <a:bodyPr wrap="square" lIns="27432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</a:rPr>
              <a:t>4:1-49</a:t>
            </a:r>
          </a:p>
          <a:p>
            <a:pPr>
              <a:spcAft>
                <a:spcPts val="600"/>
              </a:spcAft>
            </a:pPr>
            <a:r>
              <a:rPr lang="en-US" sz="2000" b="1" u="sng" dirty="0">
                <a:solidFill>
                  <a:schemeClr val="bg1"/>
                </a:solidFill>
              </a:rPr>
              <a:t>KOHATHITES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Carry items of the sanctuary* (ark, veil, candlestick, table, altars, implements)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b="1" u="sng" dirty="0">
                <a:solidFill>
                  <a:schemeClr val="bg1"/>
                </a:solidFill>
              </a:rPr>
              <a:t>GERSHONITES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Carry the tent covering and screens of the courtyard and ropes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b="1" u="sng" dirty="0">
                <a:solidFill>
                  <a:schemeClr val="bg1"/>
                </a:solidFill>
              </a:rPr>
              <a:t>MERARITES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Carry the tent poles, crossbars, bases, ropes and pegs</a:t>
            </a:r>
          </a:p>
        </p:txBody>
      </p:sp>
    </p:spTree>
    <p:extLst>
      <p:ext uri="{BB962C8B-B14F-4D97-AF65-F5344CB8AC3E}">
        <p14:creationId xmlns:p14="http://schemas.microsoft.com/office/powerpoint/2010/main" val="36790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CDA7255-C061-445F-A318-8E1E2D242EBE}"/>
              </a:ext>
            </a:extLst>
          </p:cNvPr>
          <p:cNvGrpSpPr/>
          <p:nvPr/>
        </p:nvGrpSpPr>
        <p:grpSpPr>
          <a:xfrm>
            <a:off x="5331747" y="150149"/>
            <a:ext cx="1528506" cy="1023264"/>
            <a:chOff x="2948244" y="1321724"/>
            <a:chExt cx="1528506" cy="10232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99DAC8-3937-4E6A-A7A3-7C720586CEF0}"/>
                </a:ext>
              </a:extLst>
            </p:cNvPr>
            <p:cNvSpPr/>
            <p:nvPr/>
          </p:nvSpPr>
          <p:spPr>
            <a:xfrm>
              <a:off x="2948244" y="1321724"/>
              <a:ext cx="1528506" cy="10232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236B45E-98B7-4DE3-B8E8-D558934276DB}"/>
                </a:ext>
              </a:extLst>
            </p:cNvPr>
            <p:cNvSpPr/>
            <p:nvPr/>
          </p:nvSpPr>
          <p:spPr>
            <a:xfrm>
              <a:off x="3358669" y="1598113"/>
              <a:ext cx="707657" cy="470485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404348B-EFFE-4D4E-955B-2DF5FB8F2F57}"/>
                </a:ext>
              </a:extLst>
            </p:cNvPr>
            <p:cNvSpPr/>
            <p:nvPr/>
          </p:nvSpPr>
          <p:spPr>
            <a:xfrm>
              <a:off x="3565836" y="1742534"/>
              <a:ext cx="293322" cy="18164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898B273-B907-40E3-BE9D-426CA014401E}"/>
              </a:ext>
            </a:extLst>
          </p:cNvPr>
          <p:cNvSpPr txBox="1"/>
          <p:nvPr/>
        </p:nvSpPr>
        <p:spPr>
          <a:xfrm>
            <a:off x="5187850" y="1173412"/>
            <a:ext cx="1816300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03864"/>
                </a:solidFill>
                <a:latin typeface="Century Gothic" panose="020B0502020202020204" pitchFamily="34" charset="0"/>
              </a:rPr>
              <a:t>N U M B E R 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EA4C99-8D93-4E95-884A-7E16E5879BF5}"/>
              </a:ext>
            </a:extLst>
          </p:cNvPr>
          <p:cNvSpPr/>
          <p:nvPr/>
        </p:nvSpPr>
        <p:spPr>
          <a:xfrm>
            <a:off x="133350" y="1676400"/>
            <a:ext cx="11925300" cy="5031451"/>
          </a:xfrm>
          <a:prstGeom prst="rect">
            <a:avLst/>
          </a:prstGeom>
          <a:solidFill>
            <a:srgbClr val="00206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5669D-21A7-45D2-99EC-2750237DA711}"/>
              </a:ext>
            </a:extLst>
          </p:cNvPr>
          <p:cNvSpPr txBox="1"/>
          <p:nvPr/>
        </p:nvSpPr>
        <p:spPr>
          <a:xfrm>
            <a:off x="290512" y="2179097"/>
            <a:ext cx="11610975" cy="4383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3:11-51 </a:t>
            </a:r>
            <a:r>
              <a:rPr lang="en-US" sz="2400" dirty="0">
                <a:solidFill>
                  <a:schemeClr val="bg1"/>
                </a:solidFill>
              </a:rPr>
              <a:t>– Levites are taken in place of the firstborn of Israel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Exod. 11:4-7; 13:1, 11-16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They will render service as the firstborn, in the place of the actual firstborn of the nation </a:t>
            </a:r>
            <a:r>
              <a:rPr lang="en-US" dirty="0">
                <a:solidFill>
                  <a:schemeClr val="bg1"/>
                </a:solidFill>
              </a:rPr>
              <a:t>(3:13, 41)</a:t>
            </a:r>
          </a:p>
          <a:p>
            <a:pPr marL="2171700" lvl="4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Firstborn more than simple birth order - also conveys familial status/authority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Levite males one month and older are counted and registered – 22,000 (3:17-39)</a:t>
            </a:r>
          </a:p>
          <a:p>
            <a:pPr marL="2171700" lvl="4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Firstborn of Israel in excess of the number of Levites are redeemed at a monetary valuation (3:40-51)</a:t>
            </a:r>
          </a:p>
          <a:p>
            <a:pPr marL="2171700" lvl="4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 redemption price will eventually be paid in perpetuity by a Firstborn for </a:t>
            </a:r>
            <a:r>
              <a:rPr lang="en-US" sz="2000" u="sng" dirty="0">
                <a:solidFill>
                  <a:schemeClr val="bg1"/>
                </a:solidFill>
              </a:rPr>
              <a:t>all</a:t>
            </a:r>
            <a:r>
              <a:rPr lang="en-US" sz="2000" dirty="0">
                <a:solidFill>
                  <a:schemeClr val="bg1"/>
                </a:solidFill>
              </a:rPr>
              <a:t> spiritual Israel </a:t>
            </a:r>
          </a:p>
          <a:p>
            <a:pPr marL="2171700" lvl="4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1 Cor. 6:19b-20; Col. 1:13-15, 19-20</a:t>
            </a:r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96BD6B23-308C-4EF8-9977-08B7D1C9A350}"/>
              </a:ext>
            </a:extLst>
          </p:cNvPr>
          <p:cNvSpPr/>
          <p:nvPr/>
        </p:nvSpPr>
        <p:spPr>
          <a:xfrm>
            <a:off x="290512" y="1291128"/>
            <a:ext cx="4740175" cy="785091"/>
          </a:xfrm>
          <a:prstGeom prst="flowChartDocumen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127000" dir="48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tIns="91440" rtlCol="0" anchor="ctr"/>
          <a:lstStyle/>
          <a:p>
            <a:r>
              <a:rPr lang="en-US" sz="2400" b="1" dirty="0">
                <a:solidFill>
                  <a:srgbClr val="002060"/>
                </a:solidFill>
              </a:rPr>
              <a:t>CHAPTER 3-4; 8:5-26</a:t>
            </a:r>
          </a:p>
          <a:p>
            <a:r>
              <a:rPr lang="en-US" sz="2000" dirty="0">
                <a:solidFill>
                  <a:srgbClr val="002060"/>
                </a:solidFill>
              </a:rPr>
              <a:t>LEVITES CHOSEN AND CONSECRATED</a:t>
            </a:r>
          </a:p>
        </p:txBody>
      </p:sp>
    </p:spTree>
    <p:extLst>
      <p:ext uri="{BB962C8B-B14F-4D97-AF65-F5344CB8AC3E}">
        <p14:creationId xmlns:p14="http://schemas.microsoft.com/office/powerpoint/2010/main" val="128800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CDA7255-C061-445F-A318-8E1E2D242EBE}"/>
              </a:ext>
            </a:extLst>
          </p:cNvPr>
          <p:cNvGrpSpPr/>
          <p:nvPr/>
        </p:nvGrpSpPr>
        <p:grpSpPr>
          <a:xfrm>
            <a:off x="5331747" y="150149"/>
            <a:ext cx="1528506" cy="1023264"/>
            <a:chOff x="2948244" y="1321724"/>
            <a:chExt cx="1528506" cy="10232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99DAC8-3937-4E6A-A7A3-7C720586CEF0}"/>
                </a:ext>
              </a:extLst>
            </p:cNvPr>
            <p:cNvSpPr/>
            <p:nvPr/>
          </p:nvSpPr>
          <p:spPr>
            <a:xfrm>
              <a:off x="2948244" y="1321724"/>
              <a:ext cx="1528506" cy="10232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236B45E-98B7-4DE3-B8E8-D558934276DB}"/>
                </a:ext>
              </a:extLst>
            </p:cNvPr>
            <p:cNvSpPr/>
            <p:nvPr/>
          </p:nvSpPr>
          <p:spPr>
            <a:xfrm>
              <a:off x="3358669" y="1598113"/>
              <a:ext cx="707657" cy="470485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404348B-EFFE-4D4E-955B-2DF5FB8F2F57}"/>
                </a:ext>
              </a:extLst>
            </p:cNvPr>
            <p:cNvSpPr/>
            <p:nvPr/>
          </p:nvSpPr>
          <p:spPr>
            <a:xfrm>
              <a:off x="3565836" y="1742534"/>
              <a:ext cx="293322" cy="18164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898B273-B907-40E3-BE9D-426CA014401E}"/>
              </a:ext>
            </a:extLst>
          </p:cNvPr>
          <p:cNvSpPr txBox="1"/>
          <p:nvPr/>
        </p:nvSpPr>
        <p:spPr>
          <a:xfrm>
            <a:off x="5187850" y="1173412"/>
            <a:ext cx="1816300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03864"/>
                </a:solidFill>
                <a:latin typeface="Century Gothic" panose="020B0502020202020204" pitchFamily="34" charset="0"/>
              </a:rPr>
              <a:t>N U M B E R 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EA4C99-8D93-4E95-884A-7E16E5879BF5}"/>
              </a:ext>
            </a:extLst>
          </p:cNvPr>
          <p:cNvSpPr/>
          <p:nvPr/>
        </p:nvSpPr>
        <p:spPr>
          <a:xfrm>
            <a:off x="133350" y="1676400"/>
            <a:ext cx="11925300" cy="5031451"/>
          </a:xfrm>
          <a:prstGeom prst="rect">
            <a:avLst/>
          </a:prstGeom>
          <a:solidFill>
            <a:srgbClr val="00206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5669D-21A7-45D2-99EC-2750237DA711}"/>
              </a:ext>
            </a:extLst>
          </p:cNvPr>
          <p:cNvSpPr txBox="1"/>
          <p:nvPr/>
        </p:nvSpPr>
        <p:spPr>
          <a:xfrm>
            <a:off x="290512" y="2179097"/>
            <a:ext cx="11610975" cy="4383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8:5-26 </a:t>
            </a:r>
            <a:r>
              <a:rPr lang="en-US" sz="2400" dirty="0">
                <a:solidFill>
                  <a:schemeClr val="bg1"/>
                </a:solidFill>
              </a:rPr>
              <a:t>– Levites consecrated in the presence of the community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Like the priests, the Levites are to purify themselves (8:5-7)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Offerings are made on behalf the Levites… (8:8)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…but they, themselves, are also an offering (8:9-15)</a:t>
            </a:r>
          </a:p>
          <a:p>
            <a:pPr marL="2171700" lvl="4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</a:rPr>
              <a:t>“…so that no plague will come against the Israelites when they approach the sanctuary.”</a:t>
            </a:r>
            <a:r>
              <a:rPr lang="en-US" dirty="0">
                <a:solidFill>
                  <a:schemeClr val="bg1"/>
                </a:solidFill>
              </a:rPr>
              <a:t> (8:19)</a:t>
            </a:r>
            <a:endParaRPr lang="en-US" i="1" dirty="0">
              <a:solidFill>
                <a:schemeClr val="bg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96BD6B23-308C-4EF8-9977-08B7D1C9A350}"/>
              </a:ext>
            </a:extLst>
          </p:cNvPr>
          <p:cNvSpPr/>
          <p:nvPr/>
        </p:nvSpPr>
        <p:spPr>
          <a:xfrm>
            <a:off x="290512" y="1291128"/>
            <a:ext cx="4740175" cy="785091"/>
          </a:xfrm>
          <a:prstGeom prst="flowChartDocumen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127000" dir="48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tIns="91440" rtlCol="0" anchor="ctr"/>
          <a:lstStyle/>
          <a:p>
            <a:r>
              <a:rPr lang="en-US" sz="2400" b="1" dirty="0">
                <a:solidFill>
                  <a:srgbClr val="002060"/>
                </a:solidFill>
              </a:rPr>
              <a:t>CHAPTER 3-4; 8:5-26</a:t>
            </a:r>
          </a:p>
          <a:p>
            <a:r>
              <a:rPr lang="en-US" sz="2000" dirty="0">
                <a:solidFill>
                  <a:srgbClr val="002060"/>
                </a:solidFill>
              </a:rPr>
              <a:t>LEVITES CHOSEN AND CONSECRATED</a:t>
            </a:r>
          </a:p>
        </p:txBody>
      </p:sp>
    </p:spTree>
    <p:extLst>
      <p:ext uri="{BB962C8B-B14F-4D97-AF65-F5344CB8AC3E}">
        <p14:creationId xmlns:p14="http://schemas.microsoft.com/office/powerpoint/2010/main" val="83443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CDA7255-C061-445F-A318-8E1E2D242EBE}"/>
              </a:ext>
            </a:extLst>
          </p:cNvPr>
          <p:cNvGrpSpPr/>
          <p:nvPr/>
        </p:nvGrpSpPr>
        <p:grpSpPr>
          <a:xfrm>
            <a:off x="5331747" y="150149"/>
            <a:ext cx="1528506" cy="1023264"/>
            <a:chOff x="2948244" y="1321724"/>
            <a:chExt cx="1528506" cy="10232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99DAC8-3937-4E6A-A7A3-7C720586CEF0}"/>
                </a:ext>
              </a:extLst>
            </p:cNvPr>
            <p:cNvSpPr/>
            <p:nvPr/>
          </p:nvSpPr>
          <p:spPr>
            <a:xfrm>
              <a:off x="2948244" y="1321724"/>
              <a:ext cx="1528506" cy="10232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236B45E-98B7-4DE3-B8E8-D558934276DB}"/>
                </a:ext>
              </a:extLst>
            </p:cNvPr>
            <p:cNvSpPr/>
            <p:nvPr/>
          </p:nvSpPr>
          <p:spPr>
            <a:xfrm>
              <a:off x="3358669" y="1598113"/>
              <a:ext cx="707657" cy="470485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404348B-EFFE-4D4E-955B-2DF5FB8F2F57}"/>
                </a:ext>
              </a:extLst>
            </p:cNvPr>
            <p:cNvSpPr/>
            <p:nvPr/>
          </p:nvSpPr>
          <p:spPr>
            <a:xfrm>
              <a:off x="3565836" y="1742534"/>
              <a:ext cx="293322" cy="18164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898B273-B907-40E3-BE9D-426CA014401E}"/>
              </a:ext>
            </a:extLst>
          </p:cNvPr>
          <p:cNvSpPr txBox="1"/>
          <p:nvPr/>
        </p:nvSpPr>
        <p:spPr>
          <a:xfrm>
            <a:off x="5187850" y="1173412"/>
            <a:ext cx="1816300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03864"/>
                </a:solidFill>
                <a:latin typeface="Century Gothic" panose="020B0502020202020204" pitchFamily="34" charset="0"/>
              </a:rPr>
              <a:t>N U M B E R 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EA4C99-8D93-4E95-884A-7E16E5879BF5}"/>
              </a:ext>
            </a:extLst>
          </p:cNvPr>
          <p:cNvSpPr/>
          <p:nvPr/>
        </p:nvSpPr>
        <p:spPr>
          <a:xfrm>
            <a:off x="133350" y="1676400"/>
            <a:ext cx="11925300" cy="5031451"/>
          </a:xfrm>
          <a:prstGeom prst="rect">
            <a:avLst/>
          </a:prstGeom>
          <a:solidFill>
            <a:srgbClr val="00206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5669D-21A7-45D2-99EC-2750237DA711}"/>
              </a:ext>
            </a:extLst>
          </p:cNvPr>
          <p:cNvSpPr txBox="1"/>
          <p:nvPr/>
        </p:nvSpPr>
        <p:spPr>
          <a:xfrm>
            <a:off x="290512" y="2179097"/>
            <a:ext cx="11610975" cy="4383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5:1-4</a:t>
            </a:r>
            <a:r>
              <a:rPr lang="en-US" sz="2400" dirty="0">
                <a:solidFill>
                  <a:schemeClr val="bg1"/>
                </a:solidFill>
              </a:rPr>
              <a:t> – Certain unclean individuals must be sent outside the camp</a:t>
            </a:r>
          </a:p>
          <a:p>
            <a:pPr marL="1257300" lvl="2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Ref. Lev 13-15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5:5-10</a:t>
            </a:r>
            <a:r>
              <a:rPr lang="en-US" sz="2400" dirty="0">
                <a:solidFill>
                  <a:schemeClr val="bg1"/>
                </a:solidFill>
              </a:rPr>
              <a:t> – Compensation for sin against others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Ref. Lev 5</a:t>
            </a:r>
          </a:p>
          <a:p>
            <a:pPr marL="1257300" lvl="2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If no living beneficiary, offering will go to priests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5:11-31</a:t>
            </a:r>
            <a:r>
              <a:rPr lang="en-US" sz="2400" dirty="0">
                <a:solidFill>
                  <a:schemeClr val="bg1"/>
                </a:solidFill>
              </a:rPr>
              <a:t> – Ritual to determine secret adultery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Instances where a husband suspects infidelity of the wife, but facts are concealed or unclear</a:t>
            </a:r>
          </a:p>
          <a:p>
            <a:pPr marL="21145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Remember: This is a specific scenario, both given - and effected - by God.</a:t>
            </a:r>
          </a:p>
          <a:p>
            <a:pPr marL="21145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 many ways, this is superior to the eventual “certificate of divorce” concession in Deut. 24</a:t>
            </a:r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96BD6B23-308C-4EF8-9977-08B7D1C9A350}"/>
              </a:ext>
            </a:extLst>
          </p:cNvPr>
          <p:cNvSpPr/>
          <p:nvPr/>
        </p:nvSpPr>
        <p:spPr>
          <a:xfrm>
            <a:off x="290512" y="1291128"/>
            <a:ext cx="4740175" cy="785091"/>
          </a:xfrm>
          <a:prstGeom prst="flowChartDocumen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127000" dir="48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tIns="91440" rtlCol="0" anchor="ctr"/>
          <a:lstStyle/>
          <a:p>
            <a:r>
              <a:rPr lang="en-US" sz="2400" b="1" dirty="0">
                <a:solidFill>
                  <a:srgbClr val="002060"/>
                </a:solidFill>
              </a:rPr>
              <a:t>CHAPTER 5</a:t>
            </a:r>
            <a:r>
              <a:rPr lang="en-US" sz="2400" dirty="0">
                <a:solidFill>
                  <a:srgbClr val="002060"/>
                </a:solidFill>
              </a:rPr>
              <a:t>   </a:t>
            </a:r>
          </a:p>
          <a:p>
            <a:r>
              <a:rPr lang="en-US" sz="2000" dirty="0">
                <a:solidFill>
                  <a:srgbClr val="002060"/>
                </a:solidFill>
              </a:rPr>
              <a:t>SITUATIONAL REGULATIONS </a:t>
            </a:r>
          </a:p>
        </p:txBody>
      </p:sp>
    </p:spTree>
    <p:extLst>
      <p:ext uri="{BB962C8B-B14F-4D97-AF65-F5344CB8AC3E}">
        <p14:creationId xmlns:p14="http://schemas.microsoft.com/office/powerpoint/2010/main" val="34986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CDA7255-C061-445F-A318-8E1E2D242EBE}"/>
              </a:ext>
            </a:extLst>
          </p:cNvPr>
          <p:cNvGrpSpPr/>
          <p:nvPr/>
        </p:nvGrpSpPr>
        <p:grpSpPr>
          <a:xfrm>
            <a:off x="5331747" y="150149"/>
            <a:ext cx="1528506" cy="1023264"/>
            <a:chOff x="2948244" y="1321724"/>
            <a:chExt cx="1528506" cy="10232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99DAC8-3937-4E6A-A7A3-7C720586CEF0}"/>
                </a:ext>
              </a:extLst>
            </p:cNvPr>
            <p:cNvSpPr/>
            <p:nvPr/>
          </p:nvSpPr>
          <p:spPr>
            <a:xfrm>
              <a:off x="2948244" y="1321724"/>
              <a:ext cx="1528506" cy="10232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236B45E-98B7-4DE3-B8E8-D558934276DB}"/>
                </a:ext>
              </a:extLst>
            </p:cNvPr>
            <p:cNvSpPr/>
            <p:nvPr/>
          </p:nvSpPr>
          <p:spPr>
            <a:xfrm>
              <a:off x="3358669" y="1598113"/>
              <a:ext cx="707657" cy="470485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404348B-EFFE-4D4E-955B-2DF5FB8F2F57}"/>
                </a:ext>
              </a:extLst>
            </p:cNvPr>
            <p:cNvSpPr/>
            <p:nvPr/>
          </p:nvSpPr>
          <p:spPr>
            <a:xfrm>
              <a:off x="3565836" y="1742534"/>
              <a:ext cx="293322" cy="18164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898B273-B907-40E3-BE9D-426CA014401E}"/>
              </a:ext>
            </a:extLst>
          </p:cNvPr>
          <p:cNvSpPr txBox="1"/>
          <p:nvPr/>
        </p:nvSpPr>
        <p:spPr>
          <a:xfrm>
            <a:off x="5187850" y="1173412"/>
            <a:ext cx="1816300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03864"/>
                </a:solidFill>
                <a:latin typeface="Century Gothic" panose="020B0502020202020204" pitchFamily="34" charset="0"/>
              </a:rPr>
              <a:t>N U M B E R 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EA4C99-8D93-4E95-884A-7E16E5879BF5}"/>
              </a:ext>
            </a:extLst>
          </p:cNvPr>
          <p:cNvSpPr/>
          <p:nvPr/>
        </p:nvSpPr>
        <p:spPr>
          <a:xfrm>
            <a:off x="133350" y="1676400"/>
            <a:ext cx="11925300" cy="5031451"/>
          </a:xfrm>
          <a:prstGeom prst="rect">
            <a:avLst/>
          </a:prstGeom>
          <a:solidFill>
            <a:srgbClr val="00206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5669D-21A7-45D2-99EC-2750237DA711}"/>
              </a:ext>
            </a:extLst>
          </p:cNvPr>
          <p:cNvSpPr txBox="1"/>
          <p:nvPr/>
        </p:nvSpPr>
        <p:spPr>
          <a:xfrm>
            <a:off x="290512" y="2179097"/>
            <a:ext cx="5658827" cy="4383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Vow of specific dedication to God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i="1" dirty="0" err="1">
                <a:solidFill>
                  <a:schemeClr val="bg1"/>
                </a:solidFill>
              </a:rPr>
              <a:t>nazar</a:t>
            </a:r>
            <a:r>
              <a:rPr lang="en-US" sz="2000" dirty="0">
                <a:solidFill>
                  <a:schemeClr val="bg1"/>
                </a:solidFill>
              </a:rPr>
              <a:t>, “pruned; set apart”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Period of complete devotion, marked by specific regulations similar to those for priests: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SOBRIETY – No strong drink, wine or even grapes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CONSECRATION – Hair must not be cut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PURITY – Cannot touch a corpse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Examples in scripture: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Samson and his mother (Jdg. 13), Samuel (1 Sam 1), John the Baptist (Lk. 1:15)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Paul? (Acts 18:18)</a:t>
            </a:r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96BD6B23-308C-4EF8-9977-08B7D1C9A350}"/>
              </a:ext>
            </a:extLst>
          </p:cNvPr>
          <p:cNvSpPr/>
          <p:nvPr/>
        </p:nvSpPr>
        <p:spPr>
          <a:xfrm>
            <a:off x="290512" y="1291128"/>
            <a:ext cx="4740175" cy="785091"/>
          </a:xfrm>
          <a:prstGeom prst="flowChartDocumen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127000" dir="48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tIns="91440" rtlCol="0" anchor="ctr"/>
          <a:lstStyle/>
          <a:p>
            <a:r>
              <a:rPr lang="en-US" sz="2400" b="1" dirty="0">
                <a:solidFill>
                  <a:srgbClr val="002060"/>
                </a:solidFill>
              </a:rPr>
              <a:t>CHAPTER 6</a:t>
            </a:r>
            <a:r>
              <a:rPr lang="en-US" sz="2400" dirty="0">
                <a:solidFill>
                  <a:srgbClr val="002060"/>
                </a:solidFill>
              </a:rPr>
              <a:t>   </a:t>
            </a:r>
          </a:p>
          <a:p>
            <a:r>
              <a:rPr lang="en-US" sz="2000" dirty="0">
                <a:solidFill>
                  <a:srgbClr val="002060"/>
                </a:solidFill>
              </a:rPr>
              <a:t>NAZARITE VOW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A86B1-FE86-4EF0-A05C-876D304C9D23}"/>
              </a:ext>
            </a:extLst>
          </p:cNvPr>
          <p:cNvSpPr txBox="1"/>
          <p:nvPr/>
        </p:nvSpPr>
        <p:spPr>
          <a:xfrm>
            <a:off x="6174581" y="2179097"/>
            <a:ext cx="5658827" cy="4383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Vow can be short term or perpetual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Available for men and women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Instances in scripture seem to associate this vow with obtaining the Lord’s favor or blessing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003690-D93C-4712-9C35-84FEF87A1365}"/>
              </a:ext>
            </a:extLst>
          </p:cNvPr>
          <p:cNvSpPr txBox="1"/>
          <p:nvPr/>
        </p:nvSpPr>
        <p:spPr>
          <a:xfrm>
            <a:off x="6242661" y="4417886"/>
            <a:ext cx="5490427" cy="2092881"/>
          </a:xfrm>
          <a:prstGeom prst="rect">
            <a:avLst/>
          </a:prstGeom>
          <a:noFill/>
          <a:ln>
            <a:solidFill>
              <a:srgbClr val="FFFFFF">
                <a:alpha val="50196"/>
              </a:srgb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</a:rPr>
              <a:t>Significance of hair: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1" dirty="0" err="1">
                <a:solidFill>
                  <a:schemeClr val="bg1"/>
                </a:solidFill>
              </a:rPr>
              <a:t>se’ar</a:t>
            </a:r>
            <a:r>
              <a:rPr lang="en-US" dirty="0">
                <a:solidFill>
                  <a:schemeClr val="bg1"/>
                </a:solidFill>
              </a:rPr>
              <a:t> - hair</a:t>
            </a:r>
            <a:endParaRPr lang="en-US" i="1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1" dirty="0" err="1">
                <a:solidFill>
                  <a:schemeClr val="bg1"/>
                </a:solidFill>
              </a:rPr>
              <a:t>nezer</a:t>
            </a:r>
            <a:r>
              <a:rPr lang="en-US" dirty="0">
                <a:solidFill>
                  <a:schemeClr val="bg1"/>
                </a:solidFill>
              </a:rPr>
              <a:t> - “consecrated hair”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High priest’s diadem </a:t>
            </a:r>
            <a:r>
              <a:rPr lang="en-US" sz="1600" dirty="0">
                <a:solidFill>
                  <a:schemeClr val="bg1"/>
                </a:solidFill>
              </a:rPr>
              <a:t>(Ex. 29:6; Lev. 8:9)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King’s crown </a:t>
            </a:r>
            <a:r>
              <a:rPr lang="en-US" sz="1600" dirty="0">
                <a:solidFill>
                  <a:schemeClr val="bg1"/>
                </a:solidFill>
              </a:rPr>
              <a:t>(2 Sam. 1:10)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Both are individuals consecrated to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5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CDA7255-C061-445F-A318-8E1E2D242EBE}"/>
              </a:ext>
            </a:extLst>
          </p:cNvPr>
          <p:cNvGrpSpPr/>
          <p:nvPr/>
        </p:nvGrpSpPr>
        <p:grpSpPr>
          <a:xfrm>
            <a:off x="5331747" y="150149"/>
            <a:ext cx="1528506" cy="1023264"/>
            <a:chOff x="2948244" y="1321724"/>
            <a:chExt cx="1528506" cy="102326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99DAC8-3937-4E6A-A7A3-7C720586CEF0}"/>
                </a:ext>
              </a:extLst>
            </p:cNvPr>
            <p:cNvSpPr/>
            <p:nvPr/>
          </p:nvSpPr>
          <p:spPr>
            <a:xfrm>
              <a:off x="2948244" y="1321724"/>
              <a:ext cx="1528506" cy="10232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236B45E-98B7-4DE3-B8E8-D558934276DB}"/>
                </a:ext>
              </a:extLst>
            </p:cNvPr>
            <p:cNvSpPr/>
            <p:nvPr/>
          </p:nvSpPr>
          <p:spPr>
            <a:xfrm>
              <a:off x="3358669" y="1598113"/>
              <a:ext cx="707657" cy="470485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404348B-EFFE-4D4E-955B-2DF5FB8F2F57}"/>
                </a:ext>
              </a:extLst>
            </p:cNvPr>
            <p:cNvSpPr/>
            <p:nvPr/>
          </p:nvSpPr>
          <p:spPr>
            <a:xfrm>
              <a:off x="3565836" y="1742534"/>
              <a:ext cx="293322" cy="18164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898B273-B907-40E3-BE9D-426CA014401E}"/>
              </a:ext>
            </a:extLst>
          </p:cNvPr>
          <p:cNvSpPr txBox="1"/>
          <p:nvPr/>
        </p:nvSpPr>
        <p:spPr>
          <a:xfrm>
            <a:off x="5187850" y="1173412"/>
            <a:ext cx="1816300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03864"/>
                </a:solidFill>
                <a:latin typeface="Century Gothic" panose="020B0502020202020204" pitchFamily="34" charset="0"/>
              </a:rPr>
              <a:t>N U M B E R 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EA4C99-8D93-4E95-884A-7E16E5879BF5}"/>
              </a:ext>
            </a:extLst>
          </p:cNvPr>
          <p:cNvSpPr/>
          <p:nvPr/>
        </p:nvSpPr>
        <p:spPr>
          <a:xfrm>
            <a:off x="133350" y="1676400"/>
            <a:ext cx="11925300" cy="5031451"/>
          </a:xfrm>
          <a:prstGeom prst="rect">
            <a:avLst/>
          </a:prstGeom>
          <a:solidFill>
            <a:srgbClr val="00206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5669D-21A7-45D2-99EC-2750237DA711}"/>
              </a:ext>
            </a:extLst>
          </p:cNvPr>
          <p:cNvSpPr txBox="1"/>
          <p:nvPr/>
        </p:nvSpPr>
        <p:spPr>
          <a:xfrm>
            <a:off x="290512" y="2179097"/>
            <a:ext cx="11610975" cy="4383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/>
                </a:solidFill>
              </a:rPr>
              <a:t>Events surrounding departure from Sinai in some ways mirror the Exodus from Egypt:</a:t>
            </a:r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96BD6B23-308C-4EF8-9977-08B7D1C9A350}"/>
              </a:ext>
            </a:extLst>
          </p:cNvPr>
          <p:cNvSpPr/>
          <p:nvPr/>
        </p:nvSpPr>
        <p:spPr>
          <a:xfrm>
            <a:off x="290512" y="1291128"/>
            <a:ext cx="4740175" cy="785091"/>
          </a:xfrm>
          <a:prstGeom prst="flowChartDocumen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127000" dir="48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274320" tIns="91440" rtlCol="0" anchor="ctr"/>
          <a:lstStyle/>
          <a:p>
            <a:r>
              <a:rPr lang="en-US" sz="2400" b="1" dirty="0">
                <a:solidFill>
                  <a:srgbClr val="002060"/>
                </a:solidFill>
              </a:rPr>
              <a:t>CHAPTER 9-10a</a:t>
            </a:r>
            <a:r>
              <a:rPr lang="en-US" sz="2400" dirty="0">
                <a:solidFill>
                  <a:srgbClr val="002060"/>
                </a:solidFill>
              </a:rPr>
              <a:t>   </a:t>
            </a:r>
          </a:p>
          <a:p>
            <a:r>
              <a:rPr lang="en-US" sz="2000" dirty="0">
                <a:solidFill>
                  <a:srgbClr val="002060"/>
                </a:solidFill>
              </a:rPr>
              <a:t>PREPARING TO DEPART SINAI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40E3287C-854C-4363-B6F3-7FEB44950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470375"/>
              </p:ext>
            </p:extLst>
          </p:nvPr>
        </p:nvGraphicFramePr>
        <p:xfrm>
          <a:off x="893421" y="2995201"/>
          <a:ext cx="1069848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424851557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39284092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5656359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Exod. 11:4-7; 13:11-16 </a:t>
                      </a:r>
                      <a:endParaRPr lang="en-US" sz="2000" b="0" dirty="0"/>
                    </a:p>
                  </a:txBody>
                  <a:tcPr marR="3657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Consecration/presentation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of firstborn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Num. 8:16-18</a:t>
                      </a:r>
                      <a:endParaRPr lang="en-US" sz="2000" b="0" dirty="0"/>
                    </a:p>
                  </a:txBody>
                  <a:tcPr marL="3657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58312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Exod. 12:1-28, 43-51 </a:t>
                      </a:r>
                      <a:endParaRPr lang="en-US" sz="2000" b="0" dirty="0"/>
                    </a:p>
                  </a:txBody>
                  <a:tcPr marR="3657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Passover observed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Num. 9:1-14</a:t>
                      </a:r>
                      <a:endParaRPr lang="en-US" sz="2000" b="0" dirty="0"/>
                    </a:p>
                  </a:txBody>
                  <a:tcPr marL="3657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523256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Exod. 13:21-22 </a:t>
                      </a:r>
                      <a:endParaRPr lang="en-US" sz="2000" b="0" dirty="0"/>
                    </a:p>
                  </a:txBody>
                  <a:tcPr marR="3657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Guidance by the cloud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Num. 9:15-23</a:t>
                      </a:r>
                      <a:endParaRPr lang="en-US" sz="2000" b="0" dirty="0"/>
                    </a:p>
                  </a:txBody>
                  <a:tcPr marL="3657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9171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Exod. 19:16-19 </a:t>
                      </a:r>
                      <a:endParaRPr lang="en-US" sz="2000" b="0" dirty="0"/>
                    </a:p>
                  </a:txBody>
                  <a:tcPr marR="3657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Summoning of Israel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via sound of trumpets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Num. 10:1-10</a:t>
                      </a:r>
                      <a:endParaRPr lang="en-US" sz="2000" b="0" dirty="0"/>
                    </a:p>
                  </a:txBody>
                  <a:tcPr marL="3657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6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77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939</Words>
  <Application>Microsoft Office PowerPoint</Application>
  <PresentationFormat>Widescreen</PresentationFormat>
  <Paragraphs>132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Higginbotham, Adam</dc:creator>
  <cp:lastModifiedBy>Higginbotham, Adam</cp:lastModifiedBy>
  <cp:revision>74</cp:revision>
  <cp:lastPrinted>2020-02-05T21:36:46Z</cp:lastPrinted>
  <dcterms:created xsi:type="dcterms:W3CDTF">2020-02-05T16:46:32Z</dcterms:created>
  <dcterms:modified xsi:type="dcterms:W3CDTF">2020-03-05T14:45:41Z</dcterms:modified>
</cp:coreProperties>
</file>