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20386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0" autoAdjust="0"/>
    <p:restoredTop sz="94660"/>
  </p:normalViewPr>
  <p:slideViewPr>
    <p:cSldViewPr snapToGrid="0">
      <p:cViewPr varScale="1">
        <p:scale>
          <a:sx n="62" d="100"/>
          <a:sy n="62"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70F80-D11C-4488-B5C4-28E875ABCFEE}" type="doc">
      <dgm:prSet loTypeId="urn:microsoft.com/office/officeart/2005/8/layout/chevron1" loCatId="process" qsTypeId="urn:microsoft.com/office/officeart/2005/8/quickstyle/simple5" qsCatId="simple" csTypeId="urn:microsoft.com/office/officeart/2005/8/colors/accent4_2" csCatId="accent4" phldr="1"/>
      <dgm:spPr/>
    </dgm:pt>
    <dgm:pt modelId="{61157CF8-3A42-450A-90E0-53E68AA48EED}">
      <dgm:prSet phldrT="[Text]" custT="1"/>
      <dgm:spPr/>
      <dgm:t>
        <a:bodyPr/>
        <a:lstStyle/>
        <a:p>
          <a:r>
            <a:rPr lang="en-US" sz="2400" b="1" dirty="0">
              <a:solidFill>
                <a:srgbClr val="203864"/>
              </a:solidFill>
            </a:rPr>
            <a:t>Mt. Sinai</a:t>
          </a:r>
        </a:p>
        <a:p>
          <a:r>
            <a:rPr lang="en-US" sz="2000" dirty="0" err="1">
              <a:solidFill>
                <a:srgbClr val="203864"/>
              </a:solidFill>
            </a:rPr>
            <a:t>ch</a:t>
          </a:r>
          <a:r>
            <a:rPr lang="en-US" sz="2000" dirty="0">
              <a:solidFill>
                <a:srgbClr val="203864"/>
              </a:solidFill>
            </a:rPr>
            <a:t> 1-10</a:t>
          </a:r>
          <a:r>
            <a:rPr lang="en-US" sz="1800" dirty="0">
              <a:solidFill>
                <a:srgbClr val="203864"/>
              </a:solidFill>
            </a:rPr>
            <a:t>a</a:t>
          </a:r>
          <a:endParaRPr lang="en-US" sz="2000" dirty="0">
            <a:solidFill>
              <a:srgbClr val="203864"/>
            </a:solidFill>
          </a:endParaRPr>
        </a:p>
      </dgm:t>
    </dgm:pt>
    <dgm:pt modelId="{80EBDE62-65DA-4A1D-AFE3-4519E91576D9}" type="parTrans" cxnId="{C9BD38E8-F2C7-444A-8A82-406D0C87E8BC}">
      <dgm:prSet/>
      <dgm:spPr/>
      <dgm:t>
        <a:bodyPr/>
        <a:lstStyle/>
        <a:p>
          <a:endParaRPr lang="en-US">
            <a:solidFill>
              <a:srgbClr val="203864"/>
            </a:solidFill>
          </a:endParaRPr>
        </a:p>
      </dgm:t>
    </dgm:pt>
    <dgm:pt modelId="{333167D5-8F8A-4E74-8CA7-A9350A2D7696}" type="sibTrans" cxnId="{C9BD38E8-F2C7-444A-8A82-406D0C87E8BC}">
      <dgm:prSet/>
      <dgm:spPr/>
      <dgm:t>
        <a:bodyPr/>
        <a:lstStyle/>
        <a:p>
          <a:endParaRPr lang="en-US">
            <a:solidFill>
              <a:srgbClr val="203864"/>
            </a:solidFill>
          </a:endParaRPr>
        </a:p>
      </dgm:t>
    </dgm:pt>
    <dgm:pt modelId="{CE4A5475-5863-48AF-B132-AEA6F47018DE}">
      <dgm:prSet phldrT="[Text]" custT="1"/>
      <dgm:spPr>
        <a:solidFill>
          <a:schemeClr val="accent2">
            <a:lumMod val="75000"/>
          </a:schemeClr>
        </a:solidFill>
      </dgm:spPr>
      <dgm:t>
        <a:bodyPr/>
        <a:lstStyle/>
        <a:p>
          <a:r>
            <a:rPr lang="en-US" sz="2400" b="1" dirty="0">
              <a:solidFill>
                <a:schemeClr val="bg1"/>
              </a:solidFill>
            </a:rPr>
            <a:t>Travel</a:t>
          </a:r>
        </a:p>
        <a:p>
          <a:r>
            <a:rPr lang="en-US" sz="2000" dirty="0" err="1">
              <a:solidFill>
                <a:schemeClr val="bg1"/>
              </a:solidFill>
            </a:rPr>
            <a:t>ch</a:t>
          </a:r>
          <a:r>
            <a:rPr lang="en-US" sz="2000" dirty="0">
              <a:solidFill>
                <a:schemeClr val="bg1"/>
              </a:solidFill>
            </a:rPr>
            <a:t> 10</a:t>
          </a:r>
          <a:r>
            <a:rPr lang="en-US" sz="1800" dirty="0">
              <a:solidFill>
                <a:schemeClr val="bg1"/>
              </a:solidFill>
            </a:rPr>
            <a:t>b</a:t>
          </a:r>
          <a:r>
            <a:rPr lang="en-US" sz="2000" dirty="0">
              <a:solidFill>
                <a:schemeClr val="bg1"/>
              </a:solidFill>
            </a:rPr>
            <a:t>-12</a:t>
          </a:r>
        </a:p>
      </dgm:t>
    </dgm:pt>
    <dgm:pt modelId="{D7175479-40FF-4D52-847D-0FC405D97005}" type="parTrans" cxnId="{34435BA1-A22F-4061-92EF-1D0B0BE9B130}">
      <dgm:prSet/>
      <dgm:spPr/>
      <dgm:t>
        <a:bodyPr/>
        <a:lstStyle/>
        <a:p>
          <a:endParaRPr lang="en-US">
            <a:solidFill>
              <a:srgbClr val="203864"/>
            </a:solidFill>
          </a:endParaRPr>
        </a:p>
      </dgm:t>
    </dgm:pt>
    <dgm:pt modelId="{72B670AB-6892-4AEB-A279-71BDE7A0E960}" type="sibTrans" cxnId="{34435BA1-A22F-4061-92EF-1D0B0BE9B130}">
      <dgm:prSet/>
      <dgm:spPr/>
      <dgm:t>
        <a:bodyPr/>
        <a:lstStyle/>
        <a:p>
          <a:endParaRPr lang="en-US">
            <a:solidFill>
              <a:srgbClr val="203864"/>
            </a:solidFill>
          </a:endParaRPr>
        </a:p>
      </dgm:t>
    </dgm:pt>
    <dgm:pt modelId="{CC690932-68BE-4D1D-AAC0-2240E2F81240}">
      <dgm:prSet phldrT="[Text]" custT="1"/>
      <dgm:spPr/>
      <dgm:t>
        <a:bodyPr/>
        <a:lstStyle/>
        <a:p>
          <a:r>
            <a:rPr lang="en-US" sz="2400" b="1" dirty="0">
              <a:solidFill>
                <a:srgbClr val="203864"/>
              </a:solidFill>
            </a:rPr>
            <a:t>Wilderness of </a:t>
          </a:r>
          <a:r>
            <a:rPr lang="en-US" sz="2400" b="1" dirty="0" err="1">
              <a:solidFill>
                <a:srgbClr val="203864"/>
              </a:solidFill>
            </a:rPr>
            <a:t>Paran</a:t>
          </a:r>
          <a:endParaRPr lang="en-US" sz="2400" b="1" dirty="0">
            <a:solidFill>
              <a:srgbClr val="203864"/>
            </a:solidFill>
          </a:endParaRPr>
        </a:p>
        <a:p>
          <a:r>
            <a:rPr lang="en-US" sz="2000" dirty="0" err="1">
              <a:solidFill>
                <a:srgbClr val="203864"/>
              </a:solidFill>
            </a:rPr>
            <a:t>ch</a:t>
          </a:r>
          <a:r>
            <a:rPr lang="en-US" sz="2000" dirty="0">
              <a:solidFill>
                <a:srgbClr val="203864"/>
              </a:solidFill>
            </a:rPr>
            <a:t> 13-19</a:t>
          </a:r>
        </a:p>
      </dgm:t>
    </dgm:pt>
    <dgm:pt modelId="{FD560131-690F-4D71-9059-ED91B80DFF28}" type="parTrans" cxnId="{72802A3F-A5D0-43BA-B388-99BCBF70F05D}">
      <dgm:prSet/>
      <dgm:spPr/>
      <dgm:t>
        <a:bodyPr/>
        <a:lstStyle/>
        <a:p>
          <a:endParaRPr lang="en-US">
            <a:solidFill>
              <a:srgbClr val="203864"/>
            </a:solidFill>
          </a:endParaRPr>
        </a:p>
      </dgm:t>
    </dgm:pt>
    <dgm:pt modelId="{98B14762-EAB1-47CC-8807-58BC9935730D}" type="sibTrans" cxnId="{72802A3F-A5D0-43BA-B388-99BCBF70F05D}">
      <dgm:prSet/>
      <dgm:spPr/>
      <dgm:t>
        <a:bodyPr/>
        <a:lstStyle/>
        <a:p>
          <a:endParaRPr lang="en-US">
            <a:solidFill>
              <a:srgbClr val="203864"/>
            </a:solidFill>
          </a:endParaRPr>
        </a:p>
      </dgm:t>
    </dgm:pt>
    <dgm:pt modelId="{F3F864AB-5CDD-4F76-B60C-18F44CC3969D}">
      <dgm:prSet phldrT="[Text]" custT="1"/>
      <dgm:spPr/>
      <dgm:t>
        <a:bodyPr/>
        <a:lstStyle/>
        <a:p>
          <a:r>
            <a:rPr lang="en-US" sz="2400" b="1" dirty="0">
              <a:solidFill>
                <a:srgbClr val="203864"/>
              </a:solidFill>
            </a:rPr>
            <a:t>Plains of Moab</a:t>
          </a:r>
        </a:p>
        <a:p>
          <a:r>
            <a:rPr lang="en-US" sz="2000" dirty="0" err="1">
              <a:solidFill>
                <a:srgbClr val="203864"/>
              </a:solidFill>
            </a:rPr>
            <a:t>ch</a:t>
          </a:r>
          <a:r>
            <a:rPr lang="en-US" sz="2000" dirty="0">
              <a:solidFill>
                <a:srgbClr val="203864"/>
              </a:solidFill>
            </a:rPr>
            <a:t> 22-36</a:t>
          </a:r>
        </a:p>
      </dgm:t>
    </dgm:pt>
    <dgm:pt modelId="{479EC05C-5E48-47B3-86D7-FD2C68C4AD9D}" type="parTrans" cxnId="{0EBDC4E6-90B6-4C63-B2EA-0501E03250A9}">
      <dgm:prSet/>
      <dgm:spPr/>
      <dgm:t>
        <a:bodyPr/>
        <a:lstStyle/>
        <a:p>
          <a:endParaRPr lang="en-US">
            <a:solidFill>
              <a:srgbClr val="203864"/>
            </a:solidFill>
          </a:endParaRPr>
        </a:p>
      </dgm:t>
    </dgm:pt>
    <dgm:pt modelId="{31288263-8274-4D5F-8436-5B1636205782}" type="sibTrans" cxnId="{0EBDC4E6-90B6-4C63-B2EA-0501E03250A9}">
      <dgm:prSet/>
      <dgm:spPr/>
      <dgm:t>
        <a:bodyPr/>
        <a:lstStyle/>
        <a:p>
          <a:endParaRPr lang="en-US">
            <a:solidFill>
              <a:srgbClr val="203864"/>
            </a:solidFill>
          </a:endParaRPr>
        </a:p>
      </dgm:t>
    </dgm:pt>
    <dgm:pt modelId="{D8BCA2E9-647B-4ED4-9A48-E1B4ED1DC8EC}">
      <dgm:prSet phldrT="[Text]" custT="1"/>
      <dgm:spPr>
        <a:solidFill>
          <a:schemeClr val="accent2">
            <a:lumMod val="75000"/>
          </a:schemeClr>
        </a:solidFill>
      </dgm:spPr>
      <dgm:t>
        <a:bodyPr/>
        <a:lstStyle/>
        <a:p>
          <a:r>
            <a:rPr lang="en-US" sz="2400" b="1" dirty="0">
              <a:solidFill>
                <a:schemeClr val="bg1"/>
              </a:solidFill>
            </a:rPr>
            <a:t>Travel</a:t>
          </a:r>
        </a:p>
        <a:p>
          <a:r>
            <a:rPr lang="en-US" sz="2000" dirty="0" err="1">
              <a:solidFill>
                <a:schemeClr val="bg1"/>
              </a:solidFill>
            </a:rPr>
            <a:t>ch</a:t>
          </a:r>
          <a:r>
            <a:rPr lang="en-US" sz="2000" dirty="0">
              <a:solidFill>
                <a:schemeClr val="bg1"/>
              </a:solidFill>
            </a:rPr>
            <a:t> 20-21</a:t>
          </a:r>
        </a:p>
      </dgm:t>
    </dgm:pt>
    <dgm:pt modelId="{F3B801B8-683B-4EF0-8374-F64BD7EA5934}" type="parTrans" cxnId="{234F2E98-B460-4EEA-A7A9-483BB8FD078A}">
      <dgm:prSet/>
      <dgm:spPr/>
      <dgm:t>
        <a:bodyPr/>
        <a:lstStyle/>
        <a:p>
          <a:endParaRPr lang="en-US">
            <a:solidFill>
              <a:srgbClr val="203864"/>
            </a:solidFill>
          </a:endParaRPr>
        </a:p>
      </dgm:t>
    </dgm:pt>
    <dgm:pt modelId="{E27D2F29-7459-4B2A-8EC7-E0928C1AB032}" type="sibTrans" cxnId="{234F2E98-B460-4EEA-A7A9-483BB8FD078A}">
      <dgm:prSet/>
      <dgm:spPr/>
      <dgm:t>
        <a:bodyPr/>
        <a:lstStyle/>
        <a:p>
          <a:endParaRPr lang="en-US">
            <a:solidFill>
              <a:srgbClr val="203864"/>
            </a:solidFill>
          </a:endParaRPr>
        </a:p>
      </dgm:t>
    </dgm:pt>
    <dgm:pt modelId="{55A92968-6CE0-4014-B9D3-D5D7890BCA7D}" type="pres">
      <dgm:prSet presAssocID="{0C570F80-D11C-4488-B5C4-28E875ABCFEE}" presName="Name0" presStyleCnt="0">
        <dgm:presLayoutVars>
          <dgm:dir/>
          <dgm:animLvl val="lvl"/>
          <dgm:resizeHandles val="exact"/>
        </dgm:presLayoutVars>
      </dgm:prSet>
      <dgm:spPr/>
    </dgm:pt>
    <dgm:pt modelId="{C53548F0-13CE-4A16-BD7A-DCBB03F655CC}" type="pres">
      <dgm:prSet presAssocID="{61157CF8-3A42-450A-90E0-53E68AA48EED}" presName="parTxOnly" presStyleLbl="node1" presStyleIdx="0" presStyleCnt="5" custScaleX="121000" custScaleY="121000">
        <dgm:presLayoutVars>
          <dgm:chMax val="0"/>
          <dgm:chPref val="0"/>
          <dgm:bulletEnabled val="1"/>
        </dgm:presLayoutVars>
      </dgm:prSet>
      <dgm:spPr/>
    </dgm:pt>
    <dgm:pt modelId="{EA7804BC-BD2E-480F-B7F9-EA29A1E0FC77}" type="pres">
      <dgm:prSet presAssocID="{333167D5-8F8A-4E74-8CA7-A9350A2D7696}" presName="parTxOnlySpace" presStyleCnt="0"/>
      <dgm:spPr/>
    </dgm:pt>
    <dgm:pt modelId="{75B1EE80-3D22-47BC-8469-4DBB114DD519}" type="pres">
      <dgm:prSet presAssocID="{CE4A5475-5863-48AF-B132-AEA6F47018DE}" presName="parTxOnly" presStyleLbl="node1" presStyleIdx="1" presStyleCnt="5" custScaleX="90909" custScaleY="90909">
        <dgm:presLayoutVars>
          <dgm:chMax val="0"/>
          <dgm:chPref val="0"/>
          <dgm:bulletEnabled val="1"/>
        </dgm:presLayoutVars>
      </dgm:prSet>
      <dgm:spPr/>
    </dgm:pt>
    <dgm:pt modelId="{ADBA36F6-E567-4015-A06B-69EF60D88D30}" type="pres">
      <dgm:prSet presAssocID="{72B670AB-6892-4AEB-A279-71BDE7A0E960}" presName="parTxOnlySpace" presStyleCnt="0"/>
      <dgm:spPr/>
    </dgm:pt>
    <dgm:pt modelId="{49732A57-4EF1-4C6F-ABE6-F1652FE385E2}" type="pres">
      <dgm:prSet presAssocID="{CC690932-68BE-4D1D-AAC0-2240E2F81240}" presName="parTxOnly" presStyleLbl="node1" presStyleIdx="2" presStyleCnt="5" custScaleX="121000" custScaleY="121000">
        <dgm:presLayoutVars>
          <dgm:chMax val="0"/>
          <dgm:chPref val="0"/>
          <dgm:bulletEnabled val="1"/>
        </dgm:presLayoutVars>
      </dgm:prSet>
      <dgm:spPr/>
    </dgm:pt>
    <dgm:pt modelId="{F2A8118D-3EA4-4469-A670-196BFF23C760}" type="pres">
      <dgm:prSet presAssocID="{98B14762-EAB1-47CC-8807-58BC9935730D}" presName="parTxOnlySpace" presStyleCnt="0"/>
      <dgm:spPr/>
    </dgm:pt>
    <dgm:pt modelId="{167133E2-7704-4DD4-82EA-A3793AD6B218}" type="pres">
      <dgm:prSet presAssocID="{D8BCA2E9-647B-4ED4-9A48-E1B4ED1DC8EC}" presName="parTxOnly" presStyleLbl="node1" presStyleIdx="3" presStyleCnt="5" custScaleX="90909" custScaleY="90909">
        <dgm:presLayoutVars>
          <dgm:chMax val="0"/>
          <dgm:chPref val="0"/>
          <dgm:bulletEnabled val="1"/>
        </dgm:presLayoutVars>
      </dgm:prSet>
      <dgm:spPr/>
    </dgm:pt>
    <dgm:pt modelId="{5D8344D9-E4AB-474E-9662-2F767E7EE77C}" type="pres">
      <dgm:prSet presAssocID="{E27D2F29-7459-4B2A-8EC7-E0928C1AB032}" presName="parTxOnlySpace" presStyleCnt="0"/>
      <dgm:spPr/>
    </dgm:pt>
    <dgm:pt modelId="{1B1DD114-73C2-4637-9C2E-CB4C57F1CBE7}" type="pres">
      <dgm:prSet presAssocID="{F3F864AB-5CDD-4F76-B60C-18F44CC3969D}" presName="parTxOnly" presStyleLbl="node1" presStyleIdx="4" presStyleCnt="5" custScaleX="121000" custScaleY="121000">
        <dgm:presLayoutVars>
          <dgm:chMax val="0"/>
          <dgm:chPref val="0"/>
          <dgm:bulletEnabled val="1"/>
        </dgm:presLayoutVars>
      </dgm:prSet>
      <dgm:spPr/>
    </dgm:pt>
  </dgm:ptLst>
  <dgm:cxnLst>
    <dgm:cxn modelId="{8A4ABF2D-D99C-48DA-B4BF-9B1321DC5574}" type="presOf" srcId="{CC690932-68BE-4D1D-AAC0-2240E2F81240}" destId="{49732A57-4EF1-4C6F-ABE6-F1652FE385E2}" srcOrd="0" destOrd="0" presId="urn:microsoft.com/office/officeart/2005/8/layout/chevron1"/>
    <dgm:cxn modelId="{2CE5E833-9E05-4E46-9528-2F1D8B2F50D6}" type="presOf" srcId="{D8BCA2E9-647B-4ED4-9A48-E1B4ED1DC8EC}" destId="{167133E2-7704-4DD4-82EA-A3793AD6B218}" srcOrd="0" destOrd="0" presId="urn:microsoft.com/office/officeart/2005/8/layout/chevron1"/>
    <dgm:cxn modelId="{72802A3F-A5D0-43BA-B388-99BCBF70F05D}" srcId="{0C570F80-D11C-4488-B5C4-28E875ABCFEE}" destId="{CC690932-68BE-4D1D-AAC0-2240E2F81240}" srcOrd="2" destOrd="0" parTransId="{FD560131-690F-4D71-9059-ED91B80DFF28}" sibTransId="{98B14762-EAB1-47CC-8807-58BC9935730D}"/>
    <dgm:cxn modelId="{28C98D46-7363-4C89-A901-163E6734EBE4}" type="presOf" srcId="{0C570F80-D11C-4488-B5C4-28E875ABCFEE}" destId="{55A92968-6CE0-4014-B9D3-D5D7890BCA7D}" srcOrd="0" destOrd="0" presId="urn:microsoft.com/office/officeart/2005/8/layout/chevron1"/>
    <dgm:cxn modelId="{046A2E73-35D4-4890-9C1E-B8D05E998629}" type="presOf" srcId="{61157CF8-3A42-450A-90E0-53E68AA48EED}" destId="{C53548F0-13CE-4A16-BD7A-DCBB03F655CC}" srcOrd="0" destOrd="0" presId="urn:microsoft.com/office/officeart/2005/8/layout/chevron1"/>
    <dgm:cxn modelId="{234F2E98-B460-4EEA-A7A9-483BB8FD078A}" srcId="{0C570F80-D11C-4488-B5C4-28E875ABCFEE}" destId="{D8BCA2E9-647B-4ED4-9A48-E1B4ED1DC8EC}" srcOrd="3" destOrd="0" parTransId="{F3B801B8-683B-4EF0-8374-F64BD7EA5934}" sibTransId="{E27D2F29-7459-4B2A-8EC7-E0928C1AB032}"/>
    <dgm:cxn modelId="{34435BA1-A22F-4061-92EF-1D0B0BE9B130}" srcId="{0C570F80-D11C-4488-B5C4-28E875ABCFEE}" destId="{CE4A5475-5863-48AF-B132-AEA6F47018DE}" srcOrd="1" destOrd="0" parTransId="{D7175479-40FF-4D52-847D-0FC405D97005}" sibTransId="{72B670AB-6892-4AEB-A279-71BDE7A0E960}"/>
    <dgm:cxn modelId="{CE715EAA-42F6-49C7-9F95-6514893E76F3}" type="presOf" srcId="{F3F864AB-5CDD-4F76-B60C-18F44CC3969D}" destId="{1B1DD114-73C2-4637-9C2E-CB4C57F1CBE7}" srcOrd="0" destOrd="0" presId="urn:microsoft.com/office/officeart/2005/8/layout/chevron1"/>
    <dgm:cxn modelId="{0EBDC4E6-90B6-4C63-B2EA-0501E03250A9}" srcId="{0C570F80-D11C-4488-B5C4-28E875ABCFEE}" destId="{F3F864AB-5CDD-4F76-B60C-18F44CC3969D}" srcOrd="4" destOrd="0" parTransId="{479EC05C-5E48-47B3-86D7-FD2C68C4AD9D}" sibTransId="{31288263-8274-4D5F-8436-5B1636205782}"/>
    <dgm:cxn modelId="{F53473E7-85CE-4E5D-BCFE-944E66DB291D}" type="presOf" srcId="{CE4A5475-5863-48AF-B132-AEA6F47018DE}" destId="{75B1EE80-3D22-47BC-8469-4DBB114DD519}" srcOrd="0" destOrd="0" presId="urn:microsoft.com/office/officeart/2005/8/layout/chevron1"/>
    <dgm:cxn modelId="{C9BD38E8-F2C7-444A-8A82-406D0C87E8BC}" srcId="{0C570F80-D11C-4488-B5C4-28E875ABCFEE}" destId="{61157CF8-3A42-450A-90E0-53E68AA48EED}" srcOrd="0" destOrd="0" parTransId="{80EBDE62-65DA-4A1D-AFE3-4519E91576D9}" sibTransId="{333167D5-8F8A-4E74-8CA7-A9350A2D7696}"/>
    <dgm:cxn modelId="{A1C08328-DF93-4184-A640-55A447A37160}" type="presParOf" srcId="{55A92968-6CE0-4014-B9D3-D5D7890BCA7D}" destId="{C53548F0-13CE-4A16-BD7A-DCBB03F655CC}" srcOrd="0" destOrd="0" presId="urn:microsoft.com/office/officeart/2005/8/layout/chevron1"/>
    <dgm:cxn modelId="{A0329F74-6BA8-4642-83AB-F5BF45BD4796}" type="presParOf" srcId="{55A92968-6CE0-4014-B9D3-D5D7890BCA7D}" destId="{EA7804BC-BD2E-480F-B7F9-EA29A1E0FC77}" srcOrd="1" destOrd="0" presId="urn:microsoft.com/office/officeart/2005/8/layout/chevron1"/>
    <dgm:cxn modelId="{C346F15A-1E67-4127-BA8C-97576816E857}" type="presParOf" srcId="{55A92968-6CE0-4014-B9D3-D5D7890BCA7D}" destId="{75B1EE80-3D22-47BC-8469-4DBB114DD519}" srcOrd="2" destOrd="0" presId="urn:microsoft.com/office/officeart/2005/8/layout/chevron1"/>
    <dgm:cxn modelId="{4EE60FA0-1889-4CE5-BE8F-72CAD81F489E}" type="presParOf" srcId="{55A92968-6CE0-4014-B9D3-D5D7890BCA7D}" destId="{ADBA36F6-E567-4015-A06B-69EF60D88D30}" srcOrd="3" destOrd="0" presId="urn:microsoft.com/office/officeart/2005/8/layout/chevron1"/>
    <dgm:cxn modelId="{9B37A355-F2D7-4E88-88BB-DAE39E36584C}" type="presParOf" srcId="{55A92968-6CE0-4014-B9D3-D5D7890BCA7D}" destId="{49732A57-4EF1-4C6F-ABE6-F1652FE385E2}" srcOrd="4" destOrd="0" presId="urn:microsoft.com/office/officeart/2005/8/layout/chevron1"/>
    <dgm:cxn modelId="{194674BB-91EE-4A43-95AF-74EA87AE4E44}" type="presParOf" srcId="{55A92968-6CE0-4014-B9D3-D5D7890BCA7D}" destId="{F2A8118D-3EA4-4469-A670-196BFF23C760}" srcOrd="5" destOrd="0" presId="urn:microsoft.com/office/officeart/2005/8/layout/chevron1"/>
    <dgm:cxn modelId="{46DDE081-9304-4918-A272-1207EA48076C}" type="presParOf" srcId="{55A92968-6CE0-4014-B9D3-D5D7890BCA7D}" destId="{167133E2-7704-4DD4-82EA-A3793AD6B218}" srcOrd="6" destOrd="0" presId="urn:microsoft.com/office/officeart/2005/8/layout/chevron1"/>
    <dgm:cxn modelId="{93445050-DF92-41B5-BA49-C410397ABFD8}" type="presParOf" srcId="{55A92968-6CE0-4014-B9D3-D5D7890BCA7D}" destId="{5D8344D9-E4AB-474E-9662-2F767E7EE77C}" srcOrd="7" destOrd="0" presId="urn:microsoft.com/office/officeart/2005/8/layout/chevron1"/>
    <dgm:cxn modelId="{B3691FBD-DCCB-4DD7-A717-E95A6E09820A}" type="presParOf" srcId="{55A92968-6CE0-4014-B9D3-D5D7890BCA7D}" destId="{1B1DD114-73C2-4637-9C2E-CB4C57F1CBE7}"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548F0-13CE-4A16-BD7A-DCBB03F655CC}">
      <dsp:nvSpPr>
        <dsp:cNvPr id="0" name=""/>
        <dsp:cNvSpPr/>
      </dsp:nvSpPr>
      <dsp:spPr>
        <a:xfrm>
          <a:off x="2729" y="258041"/>
          <a:ext cx="2781729" cy="111269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3864"/>
              </a:solidFill>
            </a:rPr>
            <a:t>Mt. Sinai</a:t>
          </a:r>
        </a:p>
        <a:p>
          <a:pPr marL="0" lvl="0" indent="0" algn="ctr" defTabSz="1066800">
            <a:lnSpc>
              <a:spcPct val="90000"/>
            </a:lnSpc>
            <a:spcBef>
              <a:spcPct val="0"/>
            </a:spcBef>
            <a:spcAft>
              <a:spcPct val="35000"/>
            </a:spcAft>
            <a:buNone/>
          </a:pPr>
          <a:r>
            <a:rPr lang="en-US" sz="2000" kern="1200" dirty="0" err="1">
              <a:solidFill>
                <a:srgbClr val="203864"/>
              </a:solidFill>
            </a:rPr>
            <a:t>ch</a:t>
          </a:r>
          <a:r>
            <a:rPr lang="en-US" sz="2000" kern="1200" dirty="0">
              <a:solidFill>
                <a:srgbClr val="203864"/>
              </a:solidFill>
            </a:rPr>
            <a:t> 1-10</a:t>
          </a:r>
          <a:r>
            <a:rPr lang="en-US" sz="1800" kern="1200" dirty="0">
              <a:solidFill>
                <a:srgbClr val="203864"/>
              </a:solidFill>
            </a:rPr>
            <a:t>a</a:t>
          </a:r>
          <a:endParaRPr lang="en-US" sz="2000" kern="1200" dirty="0">
            <a:solidFill>
              <a:srgbClr val="203864"/>
            </a:solidFill>
          </a:endParaRPr>
        </a:p>
      </dsp:txBody>
      <dsp:txXfrm>
        <a:off x="559075" y="258041"/>
        <a:ext cx="1669038" cy="1112691"/>
      </dsp:txXfrm>
    </dsp:sp>
    <dsp:sp modelId="{75B1EE80-3D22-47BC-8469-4DBB114DD519}">
      <dsp:nvSpPr>
        <dsp:cNvPr id="0" name=""/>
        <dsp:cNvSpPr/>
      </dsp:nvSpPr>
      <dsp:spPr>
        <a:xfrm>
          <a:off x="2554564" y="396396"/>
          <a:ext cx="2089952" cy="835981"/>
        </a:xfrm>
        <a:prstGeom prst="chevron">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Travel</a:t>
          </a:r>
        </a:p>
        <a:p>
          <a:pPr marL="0" lvl="0" indent="0" algn="ctr" defTabSz="1066800">
            <a:lnSpc>
              <a:spcPct val="90000"/>
            </a:lnSpc>
            <a:spcBef>
              <a:spcPct val="0"/>
            </a:spcBef>
            <a:spcAft>
              <a:spcPct val="35000"/>
            </a:spcAft>
            <a:buNone/>
          </a:pPr>
          <a:r>
            <a:rPr lang="en-US" sz="2000" kern="1200" dirty="0" err="1">
              <a:solidFill>
                <a:schemeClr val="bg1"/>
              </a:solidFill>
            </a:rPr>
            <a:t>ch</a:t>
          </a:r>
          <a:r>
            <a:rPr lang="en-US" sz="2000" kern="1200" dirty="0">
              <a:solidFill>
                <a:schemeClr val="bg1"/>
              </a:solidFill>
            </a:rPr>
            <a:t> 10</a:t>
          </a:r>
          <a:r>
            <a:rPr lang="en-US" sz="1800" kern="1200" dirty="0">
              <a:solidFill>
                <a:schemeClr val="bg1"/>
              </a:solidFill>
            </a:rPr>
            <a:t>b</a:t>
          </a:r>
          <a:r>
            <a:rPr lang="en-US" sz="2000" kern="1200" dirty="0">
              <a:solidFill>
                <a:schemeClr val="bg1"/>
              </a:solidFill>
            </a:rPr>
            <a:t>-12</a:t>
          </a:r>
        </a:p>
      </dsp:txBody>
      <dsp:txXfrm>
        <a:off x="2972555" y="396396"/>
        <a:ext cx="1253971" cy="835981"/>
      </dsp:txXfrm>
    </dsp:sp>
    <dsp:sp modelId="{49732A57-4EF1-4C6F-ABE6-F1652FE385E2}">
      <dsp:nvSpPr>
        <dsp:cNvPr id="0" name=""/>
        <dsp:cNvSpPr/>
      </dsp:nvSpPr>
      <dsp:spPr>
        <a:xfrm>
          <a:off x="4414622" y="258041"/>
          <a:ext cx="2781729" cy="111269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3864"/>
              </a:solidFill>
            </a:rPr>
            <a:t>Wilderness of </a:t>
          </a:r>
          <a:r>
            <a:rPr lang="en-US" sz="2400" b="1" kern="1200" dirty="0" err="1">
              <a:solidFill>
                <a:srgbClr val="203864"/>
              </a:solidFill>
            </a:rPr>
            <a:t>Paran</a:t>
          </a:r>
          <a:endParaRPr lang="en-US" sz="2400" b="1" kern="1200" dirty="0">
            <a:solidFill>
              <a:srgbClr val="203864"/>
            </a:solidFill>
          </a:endParaRPr>
        </a:p>
        <a:p>
          <a:pPr marL="0" lvl="0" indent="0" algn="ctr" defTabSz="1066800">
            <a:lnSpc>
              <a:spcPct val="90000"/>
            </a:lnSpc>
            <a:spcBef>
              <a:spcPct val="0"/>
            </a:spcBef>
            <a:spcAft>
              <a:spcPct val="35000"/>
            </a:spcAft>
            <a:buNone/>
          </a:pPr>
          <a:r>
            <a:rPr lang="en-US" sz="2000" kern="1200" dirty="0" err="1">
              <a:solidFill>
                <a:srgbClr val="203864"/>
              </a:solidFill>
            </a:rPr>
            <a:t>ch</a:t>
          </a:r>
          <a:r>
            <a:rPr lang="en-US" sz="2000" kern="1200" dirty="0">
              <a:solidFill>
                <a:srgbClr val="203864"/>
              </a:solidFill>
            </a:rPr>
            <a:t> 13-19</a:t>
          </a:r>
        </a:p>
      </dsp:txBody>
      <dsp:txXfrm>
        <a:off x="4970968" y="258041"/>
        <a:ext cx="1669038" cy="1112691"/>
      </dsp:txXfrm>
    </dsp:sp>
    <dsp:sp modelId="{167133E2-7704-4DD4-82EA-A3793AD6B218}">
      <dsp:nvSpPr>
        <dsp:cNvPr id="0" name=""/>
        <dsp:cNvSpPr/>
      </dsp:nvSpPr>
      <dsp:spPr>
        <a:xfrm>
          <a:off x="6966456" y="396396"/>
          <a:ext cx="2089952" cy="835981"/>
        </a:xfrm>
        <a:prstGeom prst="chevron">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Travel</a:t>
          </a:r>
        </a:p>
        <a:p>
          <a:pPr marL="0" lvl="0" indent="0" algn="ctr" defTabSz="1066800">
            <a:lnSpc>
              <a:spcPct val="90000"/>
            </a:lnSpc>
            <a:spcBef>
              <a:spcPct val="0"/>
            </a:spcBef>
            <a:spcAft>
              <a:spcPct val="35000"/>
            </a:spcAft>
            <a:buNone/>
          </a:pPr>
          <a:r>
            <a:rPr lang="en-US" sz="2000" kern="1200" dirty="0" err="1">
              <a:solidFill>
                <a:schemeClr val="bg1"/>
              </a:solidFill>
            </a:rPr>
            <a:t>ch</a:t>
          </a:r>
          <a:r>
            <a:rPr lang="en-US" sz="2000" kern="1200" dirty="0">
              <a:solidFill>
                <a:schemeClr val="bg1"/>
              </a:solidFill>
            </a:rPr>
            <a:t> 20-21</a:t>
          </a:r>
        </a:p>
      </dsp:txBody>
      <dsp:txXfrm>
        <a:off x="7384447" y="396396"/>
        <a:ext cx="1253971" cy="835981"/>
      </dsp:txXfrm>
    </dsp:sp>
    <dsp:sp modelId="{1B1DD114-73C2-4637-9C2E-CB4C57F1CBE7}">
      <dsp:nvSpPr>
        <dsp:cNvPr id="0" name=""/>
        <dsp:cNvSpPr/>
      </dsp:nvSpPr>
      <dsp:spPr>
        <a:xfrm>
          <a:off x="8826514" y="258041"/>
          <a:ext cx="2781729" cy="111269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3864"/>
              </a:solidFill>
            </a:rPr>
            <a:t>Plains of Moab</a:t>
          </a:r>
        </a:p>
        <a:p>
          <a:pPr marL="0" lvl="0" indent="0" algn="ctr" defTabSz="1066800">
            <a:lnSpc>
              <a:spcPct val="90000"/>
            </a:lnSpc>
            <a:spcBef>
              <a:spcPct val="0"/>
            </a:spcBef>
            <a:spcAft>
              <a:spcPct val="35000"/>
            </a:spcAft>
            <a:buNone/>
          </a:pPr>
          <a:r>
            <a:rPr lang="en-US" sz="2000" kern="1200" dirty="0" err="1">
              <a:solidFill>
                <a:srgbClr val="203864"/>
              </a:solidFill>
            </a:rPr>
            <a:t>ch</a:t>
          </a:r>
          <a:r>
            <a:rPr lang="en-US" sz="2000" kern="1200" dirty="0">
              <a:solidFill>
                <a:srgbClr val="203864"/>
              </a:solidFill>
            </a:rPr>
            <a:t> 22-36</a:t>
          </a:r>
        </a:p>
      </dsp:txBody>
      <dsp:txXfrm>
        <a:off x="9382860" y="258041"/>
        <a:ext cx="1669038" cy="11126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EB0C-0CD8-4D65-8327-7749AA660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F74FB6-A34B-45D5-97C1-552AD97819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10DAC0-3BF5-40C2-960B-993567D1CB77}"/>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5" name="Footer Placeholder 4">
            <a:extLst>
              <a:ext uri="{FF2B5EF4-FFF2-40B4-BE49-F238E27FC236}">
                <a16:creationId xmlns:a16="http://schemas.microsoft.com/office/drawing/2014/main" id="{B24B2FEE-CD32-4838-9F83-27A6A0E60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CF056-0CD4-4D9F-ACB6-11623CB08C50}"/>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33783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1F50-0C84-4A8E-BD77-8F5A13E5A9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86655-D652-421A-84E6-C0334DC3E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86A6D-8BD7-474B-8EAD-67CDE6F244C4}"/>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5" name="Footer Placeholder 4">
            <a:extLst>
              <a:ext uri="{FF2B5EF4-FFF2-40B4-BE49-F238E27FC236}">
                <a16:creationId xmlns:a16="http://schemas.microsoft.com/office/drawing/2014/main" id="{AEF2DA18-2E04-45EE-8C56-35489EE01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909BC-1EBB-4939-87CA-B7D21E2A464E}"/>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15364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1D6B3-07C4-4DD4-A796-53D281EA6A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C5FE6-7688-40CA-B6A7-73021CCDB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E7031-345F-450F-8603-2DCD4DED0ABC}"/>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5" name="Footer Placeholder 4">
            <a:extLst>
              <a:ext uri="{FF2B5EF4-FFF2-40B4-BE49-F238E27FC236}">
                <a16:creationId xmlns:a16="http://schemas.microsoft.com/office/drawing/2014/main" id="{F6FFB0EF-10E2-4130-BAEA-55E4B5EFE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97990-244C-44BB-8204-DCC87BE6DBCA}"/>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390900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AE48-402C-4B6C-A122-67A426DD0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2B492-3D04-44BC-BAA6-35DF182240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044A1-76F6-4C9B-9AD1-0EC466341CE7}"/>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5" name="Footer Placeholder 4">
            <a:extLst>
              <a:ext uri="{FF2B5EF4-FFF2-40B4-BE49-F238E27FC236}">
                <a16:creationId xmlns:a16="http://schemas.microsoft.com/office/drawing/2014/main" id="{BA304266-3892-46AB-AE3A-6A9B6BF1C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047FA-9E2E-4AD1-B2E0-357D7D7BD2CE}"/>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9936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BBC1-7F15-4FD3-A73F-7064613866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B275A-53A9-463D-8EDC-AF64DE587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96E35-2348-4021-A569-A3E59180F876}"/>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5" name="Footer Placeholder 4">
            <a:extLst>
              <a:ext uri="{FF2B5EF4-FFF2-40B4-BE49-F238E27FC236}">
                <a16:creationId xmlns:a16="http://schemas.microsoft.com/office/drawing/2014/main" id="{11C64267-F474-47BA-9503-EF2750479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A3D7B-1BC8-43DB-B627-7FFDE61A457F}"/>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38653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A05C-97F3-492B-A48B-5CAEB8C9F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53346-A40E-4D7F-8F69-06DECDCED2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FB3666-A7C1-4F26-90A9-6C56F0FD0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33646A-1E5B-41D7-A94E-42787FBAFA5F}"/>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6" name="Footer Placeholder 5">
            <a:extLst>
              <a:ext uri="{FF2B5EF4-FFF2-40B4-BE49-F238E27FC236}">
                <a16:creationId xmlns:a16="http://schemas.microsoft.com/office/drawing/2014/main" id="{14155C97-1F1F-41BB-BB58-06ABEA9B1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4A447-CACA-4830-87B8-93919FD90C9F}"/>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9491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B949-86C2-4D21-A4D0-7EC79CC7F6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54F0-DECE-4292-AA56-123F9FF26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4623C5-B5BF-4471-9550-25AFDAC1E4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290CB-7F69-461F-AD14-7E2DE1C6B9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CEC57-F829-4C62-8DF9-B269607C9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37BE9E-3260-4202-943B-53BB7933A7C9}"/>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8" name="Footer Placeholder 7">
            <a:extLst>
              <a:ext uri="{FF2B5EF4-FFF2-40B4-BE49-F238E27FC236}">
                <a16:creationId xmlns:a16="http://schemas.microsoft.com/office/drawing/2014/main" id="{7A6CDF97-2EB8-462B-AE67-7B8309548C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490D68-3168-4FD4-BAAD-0D8C076E52A3}"/>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35362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9F52-8CE4-4BD6-92F7-ECB7F84075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5CE3F5-86AC-4AF6-99C1-F00E34C53B8B}"/>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4" name="Footer Placeholder 3">
            <a:extLst>
              <a:ext uri="{FF2B5EF4-FFF2-40B4-BE49-F238E27FC236}">
                <a16:creationId xmlns:a16="http://schemas.microsoft.com/office/drawing/2014/main" id="{356476F6-7471-4376-967D-F2F89EB2C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03638-8B1F-49B4-9A79-C4444CC130EA}"/>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5704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E0E9E-65A5-4944-8E40-BE713F0220C9}"/>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3" name="Footer Placeholder 2">
            <a:extLst>
              <a:ext uri="{FF2B5EF4-FFF2-40B4-BE49-F238E27FC236}">
                <a16:creationId xmlns:a16="http://schemas.microsoft.com/office/drawing/2014/main" id="{A2C67288-FBFE-4606-B528-49E3F4605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B7AAF-485A-4068-8EB9-23D4AEEE43DF}"/>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407518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5733-E735-47C5-B9A0-AB0072760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87D9BD-C3B8-48E3-AD1D-9A6227A42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812C8-758B-4D8B-92FB-318C3148D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592D6-E787-4737-85CE-ADF5FD286EC8}"/>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6" name="Footer Placeholder 5">
            <a:extLst>
              <a:ext uri="{FF2B5EF4-FFF2-40B4-BE49-F238E27FC236}">
                <a16:creationId xmlns:a16="http://schemas.microsoft.com/office/drawing/2014/main" id="{57B797F0-A65A-459D-82A8-83FB041F9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2495B-1360-45BE-8ADC-AEBB23E831EB}"/>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227923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5898-121C-4AC2-BAFC-049BD6AD5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B7A3C5-7B8E-4CE1-A4D9-CD2D6030D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407F77-D7FC-4E93-A575-E9A20A513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31736-D5BC-45BE-8CCA-92DF3E523A5D}"/>
              </a:ext>
            </a:extLst>
          </p:cNvPr>
          <p:cNvSpPr>
            <a:spLocks noGrp="1"/>
          </p:cNvSpPr>
          <p:nvPr>
            <p:ph type="dt" sz="half" idx="10"/>
          </p:nvPr>
        </p:nvSpPr>
        <p:spPr/>
        <p:txBody>
          <a:bodyPr/>
          <a:lstStyle/>
          <a:p>
            <a:fld id="{81FBCF9C-F52D-477D-9579-63A0833A1DE1}" type="datetimeFigureOut">
              <a:rPr lang="en-US" smtClean="0"/>
              <a:t>2/14/2020</a:t>
            </a:fld>
            <a:endParaRPr lang="en-US"/>
          </a:p>
        </p:txBody>
      </p:sp>
      <p:sp>
        <p:nvSpPr>
          <p:cNvPr id="6" name="Footer Placeholder 5">
            <a:extLst>
              <a:ext uri="{FF2B5EF4-FFF2-40B4-BE49-F238E27FC236}">
                <a16:creationId xmlns:a16="http://schemas.microsoft.com/office/drawing/2014/main" id="{3BF844C8-966F-42CE-BD08-2498DC97F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42AEA-7411-48BB-8A9C-194806065603}"/>
              </a:ext>
            </a:extLst>
          </p:cNvPr>
          <p:cNvSpPr>
            <a:spLocks noGrp="1"/>
          </p:cNvSpPr>
          <p:nvPr>
            <p:ph type="sldNum" sz="quarter" idx="12"/>
          </p:nvPr>
        </p:nvSpPr>
        <p:spPr/>
        <p:txBody>
          <a:bodyPr/>
          <a:lstStyle/>
          <a:p>
            <a:fld id="{573A4FA6-0F41-4C77-9311-564B8C61F62C}" type="slidenum">
              <a:rPr lang="en-US" smtClean="0"/>
              <a:t>‹#›</a:t>
            </a:fld>
            <a:endParaRPr lang="en-US"/>
          </a:p>
        </p:txBody>
      </p:sp>
    </p:spTree>
    <p:extLst>
      <p:ext uri="{BB962C8B-B14F-4D97-AF65-F5344CB8AC3E}">
        <p14:creationId xmlns:p14="http://schemas.microsoft.com/office/powerpoint/2010/main" val="19171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7416-12DE-4867-BFA3-3F38C2388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E8400C-7FF0-432B-BAF8-6FFAE8F78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C0BFD-B847-4BFC-B24A-DAF2FA8ED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BCF9C-F52D-477D-9579-63A0833A1DE1}" type="datetimeFigureOut">
              <a:rPr lang="en-US" smtClean="0"/>
              <a:t>2/14/2020</a:t>
            </a:fld>
            <a:endParaRPr lang="en-US"/>
          </a:p>
        </p:txBody>
      </p:sp>
      <p:sp>
        <p:nvSpPr>
          <p:cNvPr id="5" name="Footer Placeholder 4">
            <a:extLst>
              <a:ext uri="{FF2B5EF4-FFF2-40B4-BE49-F238E27FC236}">
                <a16:creationId xmlns:a16="http://schemas.microsoft.com/office/drawing/2014/main" id="{60C39CAF-4EB3-44AA-A708-80E47F276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7828C2-904A-4E3C-8575-53CA32377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A4FA6-0F41-4C77-9311-564B8C61F62C}" type="slidenum">
              <a:rPr lang="en-US" smtClean="0"/>
              <a:t>‹#›</a:t>
            </a:fld>
            <a:endParaRPr lang="en-US"/>
          </a:p>
        </p:txBody>
      </p:sp>
    </p:spTree>
    <p:extLst>
      <p:ext uri="{BB962C8B-B14F-4D97-AF65-F5344CB8AC3E}">
        <p14:creationId xmlns:p14="http://schemas.microsoft.com/office/powerpoint/2010/main" val="73140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92312-59B3-4DD6-BD27-B3C800DB6100}"/>
              </a:ext>
            </a:extLst>
          </p:cNvPr>
          <p:cNvSpPr/>
          <p:nvPr/>
        </p:nvSpPr>
        <p:spPr>
          <a:xfrm>
            <a:off x="2948244" y="1321724"/>
            <a:ext cx="6295510" cy="4214552"/>
          </a:xfrm>
          <a:prstGeom prst="rect">
            <a:avLst/>
          </a:prstGeom>
          <a:solidFill>
            <a:schemeClr val="accent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AF7BE0-B106-4CB7-8ACC-57837CFEC615}"/>
              </a:ext>
            </a:extLst>
          </p:cNvPr>
          <p:cNvSpPr/>
          <p:nvPr/>
        </p:nvSpPr>
        <p:spPr>
          <a:xfrm>
            <a:off x="4638675" y="2460098"/>
            <a:ext cx="2914650" cy="1937804"/>
          </a:xfrm>
          <a:prstGeom prst="rect">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7A62D1-3FA8-469A-909F-03595A59960D}"/>
              </a:ext>
            </a:extLst>
          </p:cNvPr>
          <p:cNvSpPr/>
          <p:nvPr/>
        </p:nvSpPr>
        <p:spPr>
          <a:xfrm>
            <a:off x="5491942" y="3054927"/>
            <a:ext cx="1208116" cy="748146"/>
          </a:xfrm>
          <a:prstGeom prst="rect">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CF6CA9E-47E8-4670-9BE6-65CCFB0784E5}"/>
              </a:ext>
            </a:extLst>
          </p:cNvPr>
          <p:cNvSpPr txBox="1"/>
          <p:nvPr/>
        </p:nvSpPr>
        <p:spPr>
          <a:xfrm>
            <a:off x="3981449" y="4643923"/>
            <a:ext cx="4229100" cy="646331"/>
          </a:xfrm>
          <a:prstGeom prst="rect">
            <a:avLst/>
          </a:prstGeom>
          <a:noFill/>
        </p:spPr>
        <p:txBody>
          <a:bodyPr wrap="square" rtlCol="0">
            <a:spAutoFit/>
          </a:bodyPr>
          <a:lstStyle/>
          <a:p>
            <a:pPr algn="ctr"/>
            <a:r>
              <a:rPr lang="en-US" sz="3600" dirty="0">
                <a:solidFill>
                  <a:schemeClr val="bg1"/>
                </a:solidFill>
                <a:latin typeface="Century Gothic" panose="020B0502020202020204" pitchFamily="34" charset="0"/>
              </a:rPr>
              <a:t>N U M B E R S</a:t>
            </a:r>
          </a:p>
        </p:txBody>
      </p:sp>
    </p:spTree>
    <p:extLst>
      <p:ext uri="{BB962C8B-B14F-4D97-AF65-F5344CB8AC3E}">
        <p14:creationId xmlns:p14="http://schemas.microsoft.com/office/powerpoint/2010/main" val="362680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600"/>
              </a:spcAft>
            </a:pPr>
            <a:r>
              <a:rPr lang="en-US" sz="2400" dirty="0">
                <a:solidFill>
                  <a:schemeClr val="bg1"/>
                </a:solidFill>
              </a:rPr>
              <a:t>Original Hebrew name: </a:t>
            </a:r>
          </a:p>
          <a:p>
            <a:pPr marL="800100" lvl="1" indent="-342900">
              <a:spcBef>
                <a:spcPts val="600"/>
              </a:spcBef>
              <a:spcAft>
                <a:spcPts val="1800"/>
              </a:spcAft>
              <a:buFont typeface="Arial" panose="020B0604020202020204" pitchFamily="34" charset="0"/>
              <a:buChar char="•"/>
            </a:pPr>
            <a:r>
              <a:rPr lang="en-US" sz="2000" i="1" dirty="0" err="1">
                <a:solidFill>
                  <a:schemeClr val="bg1"/>
                </a:solidFill>
              </a:rPr>
              <a:t>bemidbar</a:t>
            </a:r>
            <a:r>
              <a:rPr lang="en-US" sz="2000" dirty="0">
                <a:solidFill>
                  <a:schemeClr val="bg1"/>
                </a:solidFill>
              </a:rPr>
              <a:t>, “in the wilderness”</a:t>
            </a:r>
          </a:p>
          <a:p>
            <a:pPr>
              <a:spcBef>
                <a:spcPts val="600"/>
              </a:spcBef>
              <a:spcAft>
                <a:spcPts val="600"/>
              </a:spcAft>
            </a:pPr>
            <a:r>
              <a:rPr lang="en-US" sz="2400" dirty="0">
                <a:solidFill>
                  <a:schemeClr val="bg1"/>
                </a:solidFill>
              </a:rPr>
              <a:t>Picks up right where Leviticus left off:</a:t>
            </a:r>
          </a:p>
          <a:p>
            <a:pPr marL="800100" lvl="1" indent="-342900">
              <a:spcBef>
                <a:spcPts val="600"/>
              </a:spcBef>
              <a:spcAft>
                <a:spcPts val="600"/>
              </a:spcAft>
              <a:buFont typeface="Arial" panose="020B0604020202020204" pitchFamily="34" charset="0"/>
              <a:buChar char="•"/>
            </a:pPr>
            <a:r>
              <a:rPr lang="en-US" sz="2000" dirty="0">
                <a:solidFill>
                  <a:schemeClr val="bg1"/>
                </a:solidFill>
              </a:rPr>
              <a:t>Chronologically - Exod. 40:17; Num. 1:1</a:t>
            </a:r>
          </a:p>
          <a:p>
            <a:pPr lvl="3">
              <a:spcBef>
                <a:spcPts val="600"/>
              </a:spcBef>
              <a:spcAft>
                <a:spcPts val="600"/>
              </a:spcAft>
            </a:pPr>
            <a:r>
              <a:rPr lang="en-US" dirty="0">
                <a:solidFill>
                  <a:schemeClr val="bg1"/>
                </a:solidFill>
              </a:rPr>
              <a:t>(There is a small amount of overlap between Leviticus and Numbers – Num. 7-9)</a:t>
            </a:r>
          </a:p>
          <a:p>
            <a:pPr marL="800100" lvl="1" indent="-342900">
              <a:spcBef>
                <a:spcPts val="600"/>
              </a:spcBef>
              <a:spcAft>
                <a:spcPts val="1800"/>
              </a:spcAft>
              <a:buFont typeface="Arial" panose="020B0604020202020204" pitchFamily="34" charset="0"/>
              <a:buChar char="•"/>
            </a:pPr>
            <a:r>
              <a:rPr lang="en-US" sz="2000" dirty="0">
                <a:solidFill>
                  <a:schemeClr val="bg1"/>
                </a:solidFill>
              </a:rPr>
              <a:t>Geographically - Lev. 27:34; Num. 1:1 </a:t>
            </a:r>
          </a:p>
          <a:p>
            <a:pPr>
              <a:spcBef>
                <a:spcPts val="600"/>
              </a:spcBef>
              <a:spcAft>
                <a:spcPts val="600"/>
              </a:spcAft>
            </a:pPr>
            <a:r>
              <a:rPr lang="en-US" sz="2400" dirty="0">
                <a:solidFill>
                  <a:schemeClr val="bg1"/>
                </a:solidFill>
              </a:rPr>
              <a:t>But some things have progressed:</a:t>
            </a:r>
          </a:p>
          <a:p>
            <a:pPr marL="800100" lvl="1" indent="-342900">
              <a:spcBef>
                <a:spcPts val="600"/>
              </a:spcBef>
              <a:spcAft>
                <a:spcPts val="600"/>
              </a:spcAft>
              <a:buFont typeface="Arial" panose="020B0604020202020204" pitchFamily="34" charset="0"/>
              <a:buChar char="•"/>
            </a:pPr>
            <a:r>
              <a:rPr lang="en-US" sz="2000" dirty="0">
                <a:solidFill>
                  <a:schemeClr val="bg1"/>
                </a:solidFill>
              </a:rPr>
              <a:t>Relationally - Lev. 1:1; Num. 1:1</a:t>
            </a:r>
          </a:p>
          <a:p>
            <a:pPr marL="800100" lvl="1" indent="-342900">
              <a:spcBef>
                <a:spcPts val="600"/>
              </a:spcBef>
              <a:spcAft>
                <a:spcPts val="600"/>
              </a:spcAft>
              <a:buFont typeface="Arial" panose="020B0604020202020204" pitchFamily="34" charset="0"/>
              <a:buChar char="•"/>
            </a:pPr>
            <a:r>
              <a:rPr lang="en-US" sz="2000" dirty="0">
                <a:solidFill>
                  <a:schemeClr val="bg1"/>
                </a:solidFill>
              </a:rPr>
              <a:t>Consider the events that have led to this point…</a:t>
            </a:r>
          </a:p>
        </p:txBody>
      </p:sp>
    </p:spTree>
    <p:extLst>
      <p:ext uri="{BB962C8B-B14F-4D97-AF65-F5344CB8AC3E}">
        <p14:creationId xmlns:p14="http://schemas.microsoft.com/office/powerpoint/2010/main" val="35860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500"/>
                                        <p:tgtEl>
                                          <p:spTgt spid="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500"/>
                                        <p:tgtEl>
                                          <p:spTgt spid="9">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1800"/>
              </a:spcAft>
            </a:pPr>
            <a:r>
              <a:rPr lang="en-US" sz="2000" dirty="0">
                <a:solidFill>
                  <a:schemeClr val="bg1"/>
                </a:solidFill>
              </a:rPr>
              <a:t>“</a:t>
            </a:r>
            <a:r>
              <a:rPr lang="en-US" sz="2000" i="1" dirty="0">
                <a:solidFill>
                  <a:schemeClr val="bg1"/>
                </a:solidFill>
              </a:rPr>
              <a:t>Take time to think of all that has happened in that year: </a:t>
            </a:r>
          </a:p>
          <a:p>
            <a:pPr>
              <a:spcBef>
                <a:spcPts val="600"/>
              </a:spcBef>
              <a:spcAft>
                <a:spcPts val="1800"/>
              </a:spcAft>
            </a:pPr>
            <a:r>
              <a:rPr lang="en-US" sz="2000" i="1" dirty="0">
                <a:solidFill>
                  <a:schemeClr val="bg1"/>
                </a:solidFill>
              </a:rPr>
              <a:t>[Israel] crossed the Red Sea on dry land; they found the bitter water at Marah and God made it sweet for them; the manna began when they had been out of Egypt one month; they received water from a rock and fought the Amalekites at Rephidim; they arrived at Mt. Sinai in the third month.</a:t>
            </a:r>
          </a:p>
          <a:p>
            <a:pPr>
              <a:spcBef>
                <a:spcPts val="600"/>
              </a:spcBef>
              <a:spcAft>
                <a:spcPts val="1800"/>
              </a:spcAft>
            </a:pPr>
            <a:r>
              <a:rPr lang="en-US" sz="2000" i="1" dirty="0">
                <a:solidFill>
                  <a:schemeClr val="bg1"/>
                </a:solidFill>
              </a:rPr>
              <a:t>Since that time, here at Sinai, God has spoken to them from the mount and has made a covenant with them. The people promised to do all that God said, even though they asked that God never again speak directly to them.</a:t>
            </a:r>
          </a:p>
          <a:p>
            <a:pPr>
              <a:spcBef>
                <a:spcPts val="600"/>
              </a:spcBef>
              <a:spcAft>
                <a:spcPts val="1800"/>
              </a:spcAft>
            </a:pPr>
            <a:r>
              <a:rPr lang="en-US" sz="2000" i="1" dirty="0">
                <a:solidFill>
                  <a:schemeClr val="bg1"/>
                </a:solidFill>
              </a:rPr>
              <a:t>The covenant was ratified, and Moses went into the mount to receive the complete law. He was gone so long the people gave him up for lost and demanded that Aaron make them a god – and he made the golden calf. </a:t>
            </a:r>
          </a:p>
          <a:p>
            <a:pPr>
              <a:spcBef>
                <a:spcPts val="600"/>
              </a:spcBef>
              <a:spcAft>
                <a:spcPts val="1800"/>
              </a:spcAft>
            </a:pPr>
            <a:r>
              <a:rPr lang="en-US" sz="2000" i="1" dirty="0">
                <a:solidFill>
                  <a:schemeClr val="bg1"/>
                </a:solidFill>
              </a:rPr>
              <a:t>That broke their covenant with God and God was ready to destroy them all. Moses interceded for the people and the covenant was finally renewed.</a:t>
            </a:r>
            <a:endParaRPr lang="en-US" dirty="0">
              <a:solidFill>
                <a:schemeClr val="bg1"/>
              </a:solidFill>
            </a:endParaRPr>
          </a:p>
          <a:p>
            <a:pPr>
              <a:spcBef>
                <a:spcPts val="600"/>
              </a:spcBef>
              <a:spcAft>
                <a:spcPts val="1800"/>
              </a:spcAft>
            </a:pPr>
            <a:endParaRPr lang="en-US" sz="2000" i="1" dirty="0">
              <a:solidFill>
                <a:schemeClr val="bg1"/>
              </a:solidFill>
            </a:endParaRPr>
          </a:p>
        </p:txBody>
      </p:sp>
    </p:spTree>
    <p:extLst>
      <p:ext uri="{BB962C8B-B14F-4D97-AF65-F5344CB8AC3E}">
        <p14:creationId xmlns:p14="http://schemas.microsoft.com/office/powerpoint/2010/main" val="26187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1800"/>
              </a:spcAft>
            </a:pPr>
            <a:r>
              <a:rPr lang="en-US" sz="2000" dirty="0">
                <a:solidFill>
                  <a:schemeClr val="bg1"/>
                </a:solidFill>
              </a:rPr>
              <a:t>“</a:t>
            </a:r>
            <a:r>
              <a:rPr lang="en-US" sz="2000" i="1" dirty="0">
                <a:solidFill>
                  <a:schemeClr val="bg1"/>
                </a:solidFill>
              </a:rPr>
              <a:t>Moses returned to the mount for another forty days while the people waited at the foot for more instructions. This time when Moses returned, they were ready to build the tabernacle.</a:t>
            </a:r>
          </a:p>
          <a:p>
            <a:pPr>
              <a:spcBef>
                <a:spcPts val="600"/>
              </a:spcBef>
              <a:spcAft>
                <a:spcPts val="1800"/>
              </a:spcAft>
            </a:pPr>
            <a:r>
              <a:rPr lang="en-US" sz="2000" i="1" dirty="0">
                <a:solidFill>
                  <a:schemeClr val="bg1"/>
                </a:solidFill>
              </a:rPr>
              <a:t>They worked hard on the structure, giving freely of their own possessions, and made everything exactly according to the pattern God had given Moses.</a:t>
            </a:r>
          </a:p>
          <a:p>
            <a:pPr>
              <a:spcBef>
                <a:spcPts val="600"/>
              </a:spcBef>
              <a:spcAft>
                <a:spcPts val="1800"/>
              </a:spcAft>
            </a:pPr>
            <a:r>
              <a:rPr lang="en-US" sz="2000" i="1" dirty="0">
                <a:solidFill>
                  <a:schemeClr val="bg1"/>
                </a:solidFill>
              </a:rPr>
              <a:t>Now, the tabernacle is finished, it is dedicated, and the priests have been consecrated and have started their work. Each tribe has sent its gift to establish a flock and a supply of materials needed for the regular sacrifice.</a:t>
            </a:r>
          </a:p>
          <a:p>
            <a:pPr>
              <a:spcBef>
                <a:spcPts val="600"/>
              </a:spcBef>
              <a:spcAft>
                <a:spcPts val="1800"/>
              </a:spcAft>
            </a:pPr>
            <a:r>
              <a:rPr lang="en-US" sz="2000" i="1" dirty="0">
                <a:solidFill>
                  <a:schemeClr val="bg1"/>
                </a:solidFill>
              </a:rPr>
              <a:t>One year is complete.”</a:t>
            </a:r>
          </a:p>
          <a:p>
            <a:pPr algn="r"/>
            <a:r>
              <a:rPr lang="en-US" sz="2000" i="1" dirty="0">
                <a:solidFill>
                  <a:schemeClr val="bg1"/>
                </a:solidFill>
              </a:rPr>
              <a:t>You Shall Be My People</a:t>
            </a:r>
          </a:p>
          <a:p>
            <a:pPr algn="r"/>
            <a:r>
              <a:rPr lang="en-US" sz="2000" dirty="0">
                <a:solidFill>
                  <a:schemeClr val="bg1"/>
                </a:solidFill>
              </a:rPr>
              <a:t>Bob and Sandra Waldron</a:t>
            </a:r>
            <a:endParaRPr lang="en-US" i="1" dirty="0">
              <a:solidFill>
                <a:schemeClr val="bg1"/>
              </a:solidFill>
            </a:endParaRPr>
          </a:p>
          <a:p>
            <a:pPr>
              <a:spcBef>
                <a:spcPts val="600"/>
              </a:spcBef>
              <a:spcAft>
                <a:spcPts val="1800"/>
              </a:spcAft>
            </a:pPr>
            <a:endParaRPr lang="en-US" sz="2000" i="1" dirty="0">
              <a:solidFill>
                <a:schemeClr val="bg1"/>
              </a:solidFill>
            </a:endParaRPr>
          </a:p>
        </p:txBody>
      </p:sp>
    </p:spTree>
    <p:extLst>
      <p:ext uri="{BB962C8B-B14F-4D97-AF65-F5344CB8AC3E}">
        <p14:creationId xmlns:p14="http://schemas.microsoft.com/office/powerpoint/2010/main" val="161622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600"/>
              </a:spcAft>
            </a:pPr>
            <a:r>
              <a:rPr lang="en-US" sz="2400" dirty="0">
                <a:solidFill>
                  <a:schemeClr val="bg1"/>
                </a:solidFill>
              </a:rPr>
              <a:t>The book is organized according to stages of Israel’s journey:</a:t>
            </a:r>
          </a:p>
          <a:p>
            <a:pPr marL="800100" lvl="1" indent="-342900">
              <a:spcBef>
                <a:spcPts val="600"/>
              </a:spcBef>
              <a:spcAft>
                <a:spcPts val="1800"/>
              </a:spcAft>
              <a:buFont typeface="Arial" panose="020B0604020202020204" pitchFamily="34" charset="0"/>
              <a:buChar char="•"/>
            </a:pPr>
            <a:endParaRPr lang="en-US" sz="2000" dirty="0">
              <a:solidFill>
                <a:schemeClr val="bg1"/>
              </a:solidFill>
            </a:endParaRPr>
          </a:p>
        </p:txBody>
      </p:sp>
      <p:grpSp>
        <p:nvGrpSpPr>
          <p:cNvPr id="16" name="Group 15">
            <a:extLst>
              <a:ext uri="{FF2B5EF4-FFF2-40B4-BE49-F238E27FC236}">
                <a16:creationId xmlns:a16="http://schemas.microsoft.com/office/drawing/2014/main" id="{96DB6DFF-944D-4E46-B81B-0FED829542B0}"/>
              </a:ext>
            </a:extLst>
          </p:cNvPr>
          <p:cNvGrpSpPr/>
          <p:nvPr/>
        </p:nvGrpSpPr>
        <p:grpSpPr>
          <a:xfrm>
            <a:off x="219075" y="2779595"/>
            <a:ext cx="11760994" cy="3852112"/>
            <a:chOff x="219075" y="2779595"/>
            <a:chExt cx="11760994" cy="3852112"/>
          </a:xfrm>
        </p:grpSpPr>
        <p:pic>
          <p:nvPicPr>
            <p:cNvPr id="14" name="Picture 13">
              <a:extLst>
                <a:ext uri="{FF2B5EF4-FFF2-40B4-BE49-F238E27FC236}">
                  <a16:creationId xmlns:a16="http://schemas.microsoft.com/office/drawing/2014/main" id="{D8823A9B-2330-4328-B97E-2B709FA1736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219075" y="2779595"/>
              <a:ext cx="11760994" cy="3852112"/>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70C7E7F2-F0BC-43F2-B820-E4BF300C79C5}"/>
                </a:ext>
              </a:extLst>
            </p:cNvPr>
            <p:cNvSpPr txBox="1"/>
            <p:nvPr/>
          </p:nvSpPr>
          <p:spPr>
            <a:xfrm>
              <a:off x="10096499" y="6366384"/>
              <a:ext cx="1804987" cy="230832"/>
            </a:xfrm>
            <a:prstGeom prst="rect">
              <a:avLst/>
            </a:prstGeom>
            <a:noFill/>
          </p:spPr>
          <p:txBody>
            <a:bodyPr wrap="square" rtlCol="0">
              <a:spAutoFit/>
            </a:bodyPr>
            <a:lstStyle/>
            <a:p>
              <a:r>
                <a:rPr lang="en-US" sz="900" b="1" dirty="0">
                  <a:solidFill>
                    <a:schemeClr val="bg1"/>
                  </a:solidFill>
                </a:rPr>
                <a:t>Image: Google Earth, 2020</a:t>
              </a:r>
            </a:p>
          </p:txBody>
        </p:sp>
      </p:grpSp>
      <p:sp>
        <p:nvSpPr>
          <p:cNvPr id="15" name="Rectangle 14">
            <a:extLst>
              <a:ext uri="{FF2B5EF4-FFF2-40B4-BE49-F238E27FC236}">
                <a16:creationId xmlns:a16="http://schemas.microsoft.com/office/drawing/2014/main" id="{99565E8F-95CA-4EF5-A5FD-D64B9FEDC04B}"/>
              </a:ext>
            </a:extLst>
          </p:cNvPr>
          <p:cNvSpPr/>
          <p:nvPr/>
        </p:nvSpPr>
        <p:spPr>
          <a:xfrm>
            <a:off x="219074" y="2779595"/>
            <a:ext cx="11839575" cy="3852112"/>
          </a:xfrm>
          <a:prstGeom prst="rect">
            <a:avLst/>
          </a:prstGeom>
          <a:solidFill>
            <a:srgbClr val="1F4E7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639D4725-CFE7-474C-BE63-CB6458176C6F}"/>
              </a:ext>
            </a:extLst>
          </p:cNvPr>
          <p:cNvGraphicFramePr/>
          <p:nvPr>
            <p:extLst>
              <p:ext uri="{D42A27DB-BD31-4B8C-83A1-F6EECF244321}">
                <p14:modId xmlns:p14="http://schemas.microsoft.com/office/powerpoint/2010/main" val="2696009556"/>
              </p:ext>
            </p:extLst>
          </p:nvPr>
        </p:nvGraphicFramePr>
        <p:xfrm>
          <a:off x="290512" y="2130676"/>
          <a:ext cx="11610974" cy="1628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Left Bracket 16">
            <a:extLst>
              <a:ext uri="{FF2B5EF4-FFF2-40B4-BE49-F238E27FC236}">
                <a16:creationId xmlns:a16="http://schemas.microsoft.com/office/drawing/2014/main" id="{6237D614-C637-4EA2-A73E-8DA03CE76FF4}"/>
              </a:ext>
            </a:extLst>
          </p:cNvPr>
          <p:cNvSpPr/>
          <p:nvPr/>
        </p:nvSpPr>
        <p:spPr>
          <a:xfrm rot="16200000">
            <a:off x="4973370" y="-1109686"/>
            <a:ext cx="289154" cy="9654873"/>
          </a:xfrm>
          <a:prstGeom prst="lef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ket 17">
            <a:extLst>
              <a:ext uri="{FF2B5EF4-FFF2-40B4-BE49-F238E27FC236}">
                <a16:creationId xmlns:a16="http://schemas.microsoft.com/office/drawing/2014/main" id="{F7FE4DCA-8661-4B66-AE3B-419FAB9A296B}"/>
              </a:ext>
            </a:extLst>
          </p:cNvPr>
          <p:cNvSpPr/>
          <p:nvPr/>
        </p:nvSpPr>
        <p:spPr>
          <a:xfrm rot="16200000">
            <a:off x="10814577" y="2775417"/>
            <a:ext cx="289154" cy="1884668"/>
          </a:xfrm>
          <a:prstGeom prst="lef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91D901A-8002-436A-9F80-4CA13D8BB290}"/>
              </a:ext>
            </a:extLst>
          </p:cNvPr>
          <p:cNvSpPr txBox="1"/>
          <p:nvPr/>
        </p:nvSpPr>
        <p:spPr>
          <a:xfrm>
            <a:off x="4513118" y="3911850"/>
            <a:ext cx="1637257" cy="646331"/>
          </a:xfrm>
          <a:prstGeom prst="rect">
            <a:avLst/>
          </a:prstGeom>
          <a:noFill/>
        </p:spPr>
        <p:txBody>
          <a:bodyPr wrap="square" rtlCol="0">
            <a:spAutoFit/>
          </a:bodyPr>
          <a:lstStyle/>
          <a:p>
            <a:pPr algn="ctr"/>
            <a:r>
              <a:rPr lang="en-US" dirty="0">
                <a:solidFill>
                  <a:schemeClr val="bg1"/>
                </a:solidFill>
              </a:rPr>
              <a:t>First generation</a:t>
            </a:r>
          </a:p>
        </p:txBody>
      </p:sp>
      <p:sp>
        <p:nvSpPr>
          <p:cNvPr id="20" name="TextBox 19">
            <a:extLst>
              <a:ext uri="{FF2B5EF4-FFF2-40B4-BE49-F238E27FC236}">
                <a16:creationId xmlns:a16="http://schemas.microsoft.com/office/drawing/2014/main" id="{E1912602-FA2B-4E87-B290-C6CA553667F1}"/>
              </a:ext>
            </a:extLst>
          </p:cNvPr>
          <p:cNvSpPr txBox="1"/>
          <p:nvPr/>
        </p:nvSpPr>
        <p:spPr>
          <a:xfrm>
            <a:off x="10086150" y="3947692"/>
            <a:ext cx="1746007" cy="646331"/>
          </a:xfrm>
          <a:prstGeom prst="rect">
            <a:avLst/>
          </a:prstGeom>
          <a:noFill/>
        </p:spPr>
        <p:txBody>
          <a:bodyPr wrap="square" rtlCol="0">
            <a:spAutoFit/>
          </a:bodyPr>
          <a:lstStyle/>
          <a:p>
            <a:pPr algn="ctr"/>
            <a:r>
              <a:rPr lang="en-US" dirty="0">
                <a:solidFill>
                  <a:schemeClr val="bg1"/>
                </a:solidFill>
              </a:rPr>
              <a:t>Second generation</a:t>
            </a:r>
          </a:p>
        </p:txBody>
      </p:sp>
      <p:cxnSp>
        <p:nvCxnSpPr>
          <p:cNvPr id="22" name="Straight Connector 21">
            <a:extLst>
              <a:ext uri="{FF2B5EF4-FFF2-40B4-BE49-F238E27FC236}">
                <a16:creationId xmlns:a16="http://schemas.microsoft.com/office/drawing/2014/main" id="{0354F6DD-9288-49E6-85EE-0A6BAF07579C}"/>
              </a:ext>
            </a:extLst>
          </p:cNvPr>
          <p:cNvCxnSpPr>
            <a:cxnSpLocks/>
          </p:cNvCxnSpPr>
          <p:nvPr/>
        </p:nvCxnSpPr>
        <p:spPr>
          <a:xfrm>
            <a:off x="4695290" y="3573173"/>
            <a:ext cx="0" cy="19337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5E79EE-8B45-4E68-9C23-61F2341C26F8}"/>
              </a:ext>
            </a:extLst>
          </p:cNvPr>
          <p:cNvSpPr txBox="1"/>
          <p:nvPr/>
        </p:nvSpPr>
        <p:spPr>
          <a:xfrm>
            <a:off x="4151059" y="5511616"/>
            <a:ext cx="1088462" cy="523220"/>
          </a:xfrm>
          <a:prstGeom prst="rect">
            <a:avLst/>
          </a:prstGeom>
          <a:noFill/>
        </p:spPr>
        <p:txBody>
          <a:bodyPr wrap="square" rtlCol="0">
            <a:spAutoFit/>
          </a:bodyPr>
          <a:lstStyle/>
          <a:p>
            <a:pPr algn="ctr"/>
            <a:r>
              <a:rPr lang="en-US" sz="1400" dirty="0">
                <a:solidFill>
                  <a:schemeClr val="bg1"/>
                </a:solidFill>
              </a:rPr>
              <a:t>Spies sent to Canaan</a:t>
            </a:r>
          </a:p>
        </p:txBody>
      </p:sp>
      <p:cxnSp>
        <p:nvCxnSpPr>
          <p:cNvPr id="25" name="Straight Connector 24">
            <a:extLst>
              <a:ext uri="{FF2B5EF4-FFF2-40B4-BE49-F238E27FC236}">
                <a16:creationId xmlns:a16="http://schemas.microsoft.com/office/drawing/2014/main" id="{19885024-3D75-45FD-BD02-BA8D1AA14680}"/>
              </a:ext>
            </a:extLst>
          </p:cNvPr>
          <p:cNvCxnSpPr>
            <a:cxnSpLocks/>
            <a:endCxn id="28" idx="0"/>
          </p:cNvCxnSpPr>
          <p:nvPr/>
        </p:nvCxnSpPr>
        <p:spPr>
          <a:xfrm flipH="1">
            <a:off x="9939336" y="3573173"/>
            <a:ext cx="4336" cy="22713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F6FA6E7-ECE7-4AD4-932B-FE684CB7D79D}"/>
              </a:ext>
            </a:extLst>
          </p:cNvPr>
          <p:cNvSpPr txBox="1"/>
          <p:nvPr/>
        </p:nvSpPr>
        <p:spPr>
          <a:xfrm>
            <a:off x="9395105" y="5844498"/>
            <a:ext cx="1088462" cy="523220"/>
          </a:xfrm>
          <a:prstGeom prst="rect">
            <a:avLst/>
          </a:prstGeom>
          <a:noFill/>
        </p:spPr>
        <p:txBody>
          <a:bodyPr wrap="square" rtlCol="0">
            <a:spAutoFit/>
          </a:bodyPr>
          <a:lstStyle/>
          <a:p>
            <a:pPr algn="ctr"/>
            <a:r>
              <a:rPr lang="en-US" sz="1400" dirty="0">
                <a:solidFill>
                  <a:schemeClr val="bg1"/>
                </a:solidFill>
              </a:rPr>
              <a:t>Plague at Baal-</a:t>
            </a:r>
            <a:r>
              <a:rPr lang="en-US" sz="1400" dirty="0" err="1">
                <a:solidFill>
                  <a:schemeClr val="bg1"/>
                </a:solidFill>
              </a:rPr>
              <a:t>Peor</a:t>
            </a:r>
            <a:endParaRPr lang="en-US" sz="1400" dirty="0">
              <a:solidFill>
                <a:schemeClr val="bg1"/>
              </a:solidFill>
            </a:endParaRPr>
          </a:p>
        </p:txBody>
      </p:sp>
      <p:cxnSp>
        <p:nvCxnSpPr>
          <p:cNvPr id="29" name="Straight Connector 28">
            <a:extLst>
              <a:ext uri="{FF2B5EF4-FFF2-40B4-BE49-F238E27FC236}">
                <a16:creationId xmlns:a16="http://schemas.microsoft.com/office/drawing/2014/main" id="{48A6DAAE-0467-4E49-BD57-2935464FB51C}"/>
              </a:ext>
            </a:extLst>
          </p:cNvPr>
          <p:cNvCxnSpPr>
            <a:cxnSpLocks/>
          </p:cNvCxnSpPr>
          <p:nvPr/>
        </p:nvCxnSpPr>
        <p:spPr>
          <a:xfrm>
            <a:off x="6126875" y="3571579"/>
            <a:ext cx="0" cy="19337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1C735A8-91B1-42C2-AA68-B10E84C2DD54}"/>
              </a:ext>
            </a:extLst>
          </p:cNvPr>
          <p:cNvSpPr txBox="1"/>
          <p:nvPr/>
        </p:nvSpPr>
        <p:spPr>
          <a:xfrm>
            <a:off x="5582644" y="5503641"/>
            <a:ext cx="1088462" cy="523220"/>
          </a:xfrm>
          <a:prstGeom prst="rect">
            <a:avLst/>
          </a:prstGeom>
          <a:noFill/>
        </p:spPr>
        <p:txBody>
          <a:bodyPr wrap="square" rtlCol="0">
            <a:spAutoFit/>
          </a:bodyPr>
          <a:lstStyle/>
          <a:p>
            <a:pPr algn="ctr"/>
            <a:r>
              <a:rPr lang="en-US" sz="1400" dirty="0" err="1">
                <a:solidFill>
                  <a:schemeClr val="bg1"/>
                </a:solidFill>
              </a:rPr>
              <a:t>Korah’s</a:t>
            </a:r>
            <a:r>
              <a:rPr lang="en-US" sz="1400" dirty="0">
                <a:solidFill>
                  <a:schemeClr val="bg1"/>
                </a:solidFill>
              </a:rPr>
              <a:t> rebellion</a:t>
            </a:r>
          </a:p>
        </p:txBody>
      </p:sp>
      <p:cxnSp>
        <p:nvCxnSpPr>
          <p:cNvPr id="31" name="Straight Connector 30">
            <a:extLst>
              <a:ext uri="{FF2B5EF4-FFF2-40B4-BE49-F238E27FC236}">
                <a16:creationId xmlns:a16="http://schemas.microsoft.com/office/drawing/2014/main" id="{AC0889FE-F788-438B-888F-8AA202463D78}"/>
              </a:ext>
            </a:extLst>
          </p:cNvPr>
          <p:cNvCxnSpPr>
            <a:cxnSpLocks/>
          </p:cNvCxnSpPr>
          <p:nvPr/>
        </p:nvCxnSpPr>
        <p:spPr>
          <a:xfrm>
            <a:off x="7286142" y="3569866"/>
            <a:ext cx="0" cy="19337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1129520-0173-4A27-BA21-0E09FD40C80A}"/>
              </a:ext>
            </a:extLst>
          </p:cNvPr>
          <p:cNvSpPr txBox="1"/>
          <p:nvPr/>
        </p:nvSpPr>
        <p:spPr>
          <a:xfrm>
            <a:off x="6586430" y="5503641"/>
            <a:ext cx="1399424" cy="523220"/>
          </a:xfrm>
          <a:prstGeom prst="rect">
            <a:avLst/>
          </a:prstGeom>
          <a:noFill/>
        </p:spPr>
        <p:txBody>
          <a:bodyPr wrap="square" rtlCol="0">
            <a:spAutoFit/>
          </a:bodyPr>
          <a:lstStyle/>
          <a:p>
            <a:pPr algn="ctr"/>
            <a:r>
              <a:rPr lang="en-US" sz="1400" dirty="0">
                <a:solidFill>
                  <a:schemeClr val="bg1"/>
                </a:solidFill>
              </a:rPr>
              <a:t>Moses strikes the rock</a:t>
            </a:r>
          </a:p>
        </p:txBody>
      </p:sp>
      <p:cxnSp>
        <p:nvCxnSpPr>
          <p:cNvPr id="35" name="Straight Connector 34">
            <a:extLst>
              <a:ext uri="{FF2B5EF4-FFF2-40B4-BE49-F238E27FC236}">
                <a16:creationId xmlns:a16="http://schemas.microsoft.com/office/drawing/2014/main" id="{E84C153B-46C0-47A1-A89A-9C479572D47A}"/>
              </a:ext>
            </a:extLst>
          </p:cNvPr>
          <p:cNvCxnSpPr>
            <a:cxnSpLocks/>
            <a:endCxn id="37" idx="0"/>
          </p:cNvCxnSpPr>
          <p:nvPr/>
        </p:nvCxnSpPr>
        <p:spPr>
          <a:xfrm>
            <a:off x="9119917" y="3569866"/>
            <a:ext cx="25204" cy="141055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3036D6F-08D2-4C1A-BC4E-A3497DDD500E}"/>
              </a:ext>
            </a:extLst>
          </p:cNvPr>
          <p:cNvSpPr txBox="1"/>
          <p:nvPr/>
        </p:nvSpPr>
        <p:spPr>
          <a:xfrm>
            <a:off x="8600890" y="4980421"/>
            <a:ext cx="1088462" cy="738664"/>
          </a:xfrm>
          <a:prstGeom prst="rect">
            <a:avLst/>
          </a:prstGeom>
          <a:noFill/>
        </p:spPr>
        <p:txBody>
          <a:bodyPr wrap="square" rtlCol="0">
            <a:spAutoFit/>
          </a:bodyPr>
          <a:lstStyle/>
          <a:p>
            <a:pPr algn="ctr"/>
            <a:r>
              <a:rPr lang="en-US" sz="1400" dirty="0">
                <a:solidFill>
                  <a:schemeClr val="bg1"/>
                </a:solidFill>
              </a:rPr>
              <a:t>Balaam, </a:t>
            </a:r>
            <a:r>
              <a:rPr lang="en-US" sz="1400" dirty="0" err="1">
                <a:solidFill>
                  <a:schemeClr val="bg1"/>
                </a:solidFill>
              </a:rPr>
              <a:t>Balak</a:t>
            </a:r>
            <a:r>
              <a:rPr lang="en-US" sz="1400" dirty="0">
                <a:solidFill>
                  <a:schemeClr val="bg1"/>
                </a:solidFill>
              </a:rPr>
              <a:t> &amp; the donkey</a:t>
            </a:r>
          </a:p>
        </p:txBody>
      </p:sp>
    </p:spTree>
    <p:extLst>
      <p:ext uri="{BB962C8B-B14F-4D97-AF65-F5344CB8AC3E}">
        <p14:creationId xmlns:p14="http://schemas.microsoft.com/office/powerpoint/2010/main" val="290605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75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childTnLst>
                                </p:cTn>
                              </p:par>
                            </p:childTnLst>
                          </p:cTn>
                        </p:par>
                        <p:par>
                          <p:cTn id="29" fill="hold">
                            <p:stCondLst>
                              <p:cond delay="2250"/>
                            </p:stCondLst>
                            <p:childTnLst>
                              <p:par>
                                <p:cTn id="30" presetID="2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75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75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childTnLst>
                                </p:cTn>
                              </p:par>
                            </p:childTnLst>
                          </p:cTn>
                        </p:par>
                        <p:par>
                          <p:cTn id="43" fill="hold">
                            <p:stCondLst>
                              <p:cond delay="3750"/>
                            </p:stCondLst>
                            <p:childTnLst>
                              <p:par>
                                <p:cTn id="44" presetID="2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75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750"/>
                                        <p:tgtEl>
                                          <p:spTgt spid="37"/>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75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p:bldP spid="20" grpId="0"/>
      <p:bldP spid="24" grpId="0"/>
      <p:bldP spid="28" grpId="0"/>
      <p:bldP spid="30" grpId="0"/>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600"/>
              </a:spcAft>
            </a:pPr>
            <a:r>
              <a:rPr lang="en-US" sz="2400" dirty="0">
                <a:solidFill>
                  <a:schemeClr val="bg1"/>
                </a:solidFill>
              </a:rPr>
              <a:t>Initial thoughts on Numbers:</a:t>
            </a:r>
          </a:p>
          <a:p>
            <a:pPr marL="800100" lvl="1" indent="-342900">
              <a:spcBef>
                <a:spcPts val="600"/>
              </a:spcBef>
              <a:spcAft>
                <a:spcPts val="1800"/>
              </a:spcAft>
              <a:buFont typeface="Arial" panose="020B0604020202020204" pitchFamily="34" charset="0"/>
              <a:buChar char="•"/>
            </a:pPr>
            <a:r>
              <a:rPr lang="en-US" sz="2000" dirty="0">
                <a:solidFill>
                  <a:schemeClr val="bg1"/>
                </a:solidFill>
              </a:rPr>
              <a:t>At this point, God has fulfilled two of the first promises made to Abraham: family and nation</a:t>
            </a:r>
          </a:p>
          <a:p>
            <a:pPr marL="800100" lvl="1" indent="-342900">
              <a:spcBef>
                <a:spcPts val="600"/>
              </a:spcBef>
              <a:buFont typeface="Arial" panose="020B0604020202020204" pitchFamily="34" charset="0"/>
              <a:buChar char="•"/>
            </a:pPr>
            <a:r>
              <a:rPr lang="en-US" sz="2000" dirty="0">
                <a:solidFill>
                  <a:schemeClr val="bg1"/>
                </a:solidFill>
              </a:rPr>
              <a:t>God is a God of order, not confusion</a:t>
            </a:r>
          </a:p>
          <a:p>
            <a:pPr marL="1714500" lvl="3" indent="-342900">
              <a:spcBef>
                <a:spcPts val="600"/>
              </a:spcBef>
              <a:spcAft>
                <a:spcPts val="1800"/>
              </a:spcAft>
              <a:buFont typeface="Arial" panose="020B0604020202020204" pitchFamily="34" charset="0"/>
              <a:buChar char="•"/>
            </a:pPr>
            <a:r>
              <a:rPr lang="en-US" sz="2000" dirty="0">
                <a:solidFill>
                  <a:schemeClr val="bg1"/>
                </a:solidFill>
              </a:rPr>
              <a:t>There is method to God’s instruction – some we can see, and some we might not</a:t>
            </a:r>
          </a:p>
          <a:p>
            <a:pPr marL="800100" lvl="1" indent="-342900">
              <a:spcBef>
                <a:spcPts val="600"/>
              </a:spcBef>
              <a:buFont typeface="Arial" panose="020B0604020202020204" pitchFamily="34" charset="0"/>
              <a:buChar char="•"/>
            </a:pPr>
            <a:r>
              <a:rPr lang="en-US" sz="2000" dirty="0">
                <a:solidFill>
                  <a:schemeClr val="bg1"/>
                </a:solidFill>
              </a:rPr>
              <a:t>God’s people are free to make choices, but they must be willing to face the consequences of those choices.</a:t>
            </a:r>
          </a:p>
          <a:p>
            <a:pPr marL="1714500" lvl="3" indent="-342900">
              <a:spcBef>
                <a:spcPts val="600"/>
              </a:spcBef>
              <a:spcAft>
                <a:spcPts val="1800"/>
              </a:spcAft>
              <a:buFont typeface="Arial" panose="020B0604020202020204" pitchFamily="34" charset="0"/>
              <a:buChar char="•"/>
            </a:pPr>
            <a:r>
              <a:rPr lang="en-US" dirty="0">
                <a:solidFill>
                  <a:schemeClr val="bg1"/>
                </a:solidFill>
              </a:rPr>
              <a:t>Obedience vs disobedience (faith vs rebellion)</a:t>
            </a:r>
          </a:p>
          <a:p>
            <a:pPr marL="800100" lvl="1" indent="-342900">
              <a:spcBef>
                <a:spcPts val="600"/>
              </a:spcBef>
              <a:spcAft>
                <a:spcPts val="600"/>
              </a:spcAft>
              <a:buFont typeface="Arial" panose="020B0604020202020204" pitchFamily="34" charset="0"/>
              <a:buChar char="•"/>
            </a:pPr>
            <a:r>
              <a:rPr lang="en-US" sz="2000" dirty="0">
                <a:solidFill>
                  <a:schemeClr val="bg1"/>
                </a:solidFill>
              </a:rPr>
              <a:t>For better or worse, Numbers is an honest book</a:t>
            </a:r>
          </a:p>
          <a:p>
            <a:pPr marL="1714500" lvl="3" indent="-342900">
              <a:spcBef>
                <a:spcPts val="600"/>
              </a:spcBef>
              <a:buFont typeface="Arial" panose="020B0604020202020204" pitchFamily="34" charset="0"/>
              <a:buChar char="•"/>
            </a:pPr>
            <a:r>
              <a:rPr lang="en-US" dirty="0">
                <a:solidFill>
                  <a:schemeClr val="bg1"/>
                </a:solidFill>
              </a:rPr>
              <a:t>What was supposed to be a record of fulfilled promises turned into a cautionary tale</a:t>
            </a:r>
          </a:p>
          <a:p>
            <a:pPr marL="2628900" lvl="5" indent="-342900">
              <a:spcBef>
                <a:spcPts val="600"/>
              </a:spcBef>
              <a:buFont typeface="Wingdings" panose="05000000000000000000" pitchFamily="2" charset="2"/>
              <a:buChar char="§"/>
            </a:pPr>
            <a:r>
              <a:rPr lang="en-US" dirty="0">
                <a:solidFill>
                  <a:schemeClr val="bg1"/>
                </a:solidFill>
              </a:rPr>
              <a:t>1 Cor. 10:1-13 – “</a:t>
            </a:r>
            <a:r>
              <a:rPr lang="en-US" i="1" dirty="0">
                <a:solidFill>
                  <a:schemeClr val="bg1"/>
                </a:solidFill>
              </a:rPr>
              <a:t>These things happened to them as examples…”</a:t>
            </a:r>
          </a:p>
          <a:p>
            <a:pPr marL="2571750" lvl="5" indent="-285750">
              <a:spcBef>
                <a:spcPts val="600"/>
              </a:spcBef>
              <a:spcAft>
                <a:spcPts val="600"/>
              </a:spcAft>
              <a:buFont typeface="Wingdings" panose="05000000000000000000" pitchFamily="2" charset="2"/>
              <a:buChar char="§"/>
            </a:pPr>
            <a:r>
              <a:rPr lang="en-US" dirty="0">
                <a:solidFill>
                  <a:schemeClr val="bg1"/>
                </a:solidFill>
              </a:rPr>
              <a:t>Remember the people… we are people too!</a:t>
            </a:r>
          </a:p>
          <a:p>
            <a:pPr marL="800100" lvl="1" indent="-342900">
              <a:spcBef>
                <a:spcPts val="600"/>
              </a:spcBef>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21928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500"/>
                                        <p:tgtEl>
                                          <p:spTgt spid="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fade">
                                      <p:cBhvr>
                                        <p:cTn id="34" dur="500"/>
                                        <p:tgtEl>
                                          <p:spTgt spid="9">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600"/>
              </a:spcAft>
            </a:pPr>
            <a:r>
              <a:rPr lang="en-US" sz="2400" dirty="0">
                <a:solidFill>
                  <a:schemeClr val="bg1"/>
                </a:solidFill>
              </a:rPr>
              <a:t>Initial thoughts on Numbers:</a:t>
            </a:r>
          </a:p>
          <a:p>
            <a:pPr marL="800100" lvl="1" indent="-342900">
              <a:spcBef>
                <a:spcPts val="600"/>
              </a:spcBef>
              <a:spcAft>
                <a:spcPts val="600"/>
              </a:spcAft>
              <a:buFont typeface="Arial" panose="020B0604020202020204" pitchFamily="34" charset="0"/>
              <a:buChar char="•"/>
            </a:pPr>
            <a:r>
              <a:rPr lang="en-US" sz="2000" dirty="0">
                <a:solidFill>
                  <a:schemeClr val="bg1"/>
                </a:solidFill>
              </a:rPr>
              <a:t>God’s people can move forward when they trust His promises and His word</a:t>
            </a:r>
          </a:p>
          <a:p>
            <a:pPr marL="1714500" lvl="3" indent="-342900">
              <a:spcBef>
                <a:spcPts val="600"/>
              </a:spcBef>
              <a:buFont typeface="Arial" panose="020B0604020202020204" pitchFamily="34" charset="0"/>
              <a:buChar char="•"/>
            </a:pPr>
            <a:r>
              <a:rPr lang="en-US" dirty="0">
                <a:solidFill>
                  <a:schemeClr val="bg1"/>
                </a:solidFill>
              </a:rPr>
              <a:t>Faith = Rest</a:t>
            </a:r>
          </a:p>
          <a:p>
            <a:pPr marL="1714500" lvl="3" indent="-342900">
              <a:spcBef>
                <a:spcPts val="600"/>
              </a:spcBef>
              <a:spcAft>
                <a:spcPts val="1800"/>
              </a:spcAft>
              <a:buFont typeface="Arial" panose="020B0604020202020204" pitchFamily="34" charset="0"/>
              <a:buChar char="•"/>
            </a:pPr>
            <a:r>
              <a:rPr lang="en-US" dirty="0">
                <a:solidFill>
                  <a:schemeClr val="bg1"/>
                </a:solidFill>
              </a:rPr>
              <a:t>Faithlessness = Restlessness</a:t>
            </a:r>
          </a:p>
          <a:p>
            <a:pPr marL="800100" lvl="1" indent="-342900">
              <a:spcBef>
                <a:spcPts val="600"/>
              </a:spcBef>
              <a:spcAft>
                <a:spcPts val="600"/>
              </a:spcAft>
              <a:buFont typeface="Arial" panose="020B0604020202020204" pitchFamily="34" charset="0"/>
              <a:buChar char="•"/>
            </a:pPr>
            <a:r>
              <a:rPr lang="en-US" sz="2000" dirty="0">
                <a:solidFill>
                  <a:schemeClr val="bg1"/>
                </a:solidFill>
              </a:rPr>
              <a:t>God continues to keep His promises, even in the face of rebellion</a:t>
            </a:r>
          </a:p>
          <a:p>
            <a:pPr marL="1714500" lvl="3" indent="-342900">
              <a:spcBef>
                <a:spcPts val="600"/>
              </a:spcBef>
              <a:buFont typeface="Arial" panose="020B0604020202020204" pitchFamily="34" charset="0"/>
              <a:buChar char="•"/>
            </a:pPr>
            <a:r>
              <a:rPr lang="en-US" dirty="0">
                <a:solidFill>
                  <a:schemeClr val="bg1"/>
                </a:solidFill>
              </a:rPr>
              <a:t>Every step of the way, He continues to provide food, water and guidance</a:t>
            </a:r>
          </a:p>
          <a:p>
            <a:pPr marL="1714500" lvl="3" indent="-342900">
              <a:spcBef>
                <a:spcPts val="600"/>
              </a:spcBef>
              <a:spcAft>
                <a:spcPts val="600"/>
              </a:spcAft>
              <a:buFont typeface="Arial" panose="020B0604020202020204" pitchFamily="34" charset="0"/>
              <a:buChar char="•"/>
            </a:pPr>
            <a:r>
              <a:rPr lang="en-US" dirty="0" err="1">
                <a:solidFill>
                  <a:schemeClr val="bg1"/>
                </a:solidFill>
              </a:rPr>
              <a:t>cf</a:t>
            </a:r>
            <a:r>
              <a:rPr lang="en-US" dirty="0">
                <a:solidFill>
                  <a:schemeClr val="bg1"/>
                </a:solidFill>
              </a:rPr>
              <a:t> Lev. 26:40-42, 44-45</a:t>
            </a:r>
          </a:p>
          <a:p>
            <a:pPr marL="2571750" lvl="5" indent="-285750">
              <a:spcBef>
                <a:spcPts val="600"/>
              </a:spcBef>
              <a:spcAft>
                <a:spcPts val="600"/>
              </a:spcAft>
              <a:buFont typeface="Wingdings" panose="05000000000000000000" pitchFamily="2" charset="2"/>
              <a:buChar char="§"/>
            </a:pPr>
            <a:endParaRPr lang="en-US" dirty="0">
              <a:solidFill>
                <a:schemeClr val="bg1"/>
              </a:solidFill>
            </a:endParaRPr>
          </a:p>
          <a:p>
            <a:pPr marL="1714500" lvl="3" indent="-342900">
              <a:spcBef>
                <a:spcPts val="600"/>
              </a:spcBef>
              <a:spcAft>
                <a:spcPts val="600"/>
              </a:spcAft>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0899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600"/>
              </a:spcAft>
            </a:pPr>
            <a:r>
              <a:rPr lang="en-US" sz="2400" dirty="0">
                <a:solidFill>
                  <a:schemeClr val="bg1"/>
                </a:solidFill>
              </a:rPr>
              <a:t>Chapters concurrent to Leviticus</a:t>
            </a:r>
          </a:p>
          <a:p>
            <a:pPr marL="342900" indent="-342900">
              <a:spcBef>
                <a:spcPts val="600"/>
              </a:spcBef>
              <a:spcAft>
                <a:spcPts val="600"/>
              </a:spcAft>
              <a:buFont typeface="Arial" panose="020B0604020202020204" pitchFamily="34" charset="0"/>
              <a:buChar char="•"/>
            </a:pPr>
            <a:r>
              <a:rPr lang="en-US" sz="2000" b="1" dirty="0">
                <a:solidFill>
                  <a:schemeClr val="bg1"/>
                </a:solidFill>
              </a:rPr>
              <a:t>Lev. 9: 22  </a:t>
            </a:r>
            <a:r>
              <a:rPr lang="en-US" sz="2000" b="1" dirty="0">
                <a:solidFill>
                  <a:schemeClr val="bg1"/>
                </a:solidFill>
                <a:sym typeface="Wingdings" panose="05000000000000000000" pitchFamily="2" charset="2"/>
              </a:rPr>
              <a:t>  </a:t>
            </a:r>
            <a:r>
              <a:rPr lang="en-US" sz="2000" b="1" dirty="0">
                <a:solidFill>
                  <a:schemeClr val="bg1"/>
                </a:solidFill>
              </a:rPr>
              <a:t>Num. 6:22-27</a:t>
            </a:r>
          </a:p>
          <a:p>
            <a:pPr marL="1257300" lvl="2" indent="-342900">
              <a:spcBef>
                <a:spcPts val="600"/>
              </a:spcBef>
              <a:spcAft>
                <a:spcPts val="600"/>
              </a:spcAft>
              <a:buFont typeface="Arial" panose="020B0604020202020204" pitchFamily="34" charset="0"/>
              <a:buChar char="•"/>
            </a:pPr>
            <a:r>
              <a:rPr lang="en-US" i="1" dirty="0">
                <a:solidFill>
                  <a:schemeClr val="bg1"/>
                </a:solidFill>
              </a:rPr>
              <a:t>“Aaron lifted up his hands toward the people and blessed them.”</a:t>
            </a:r>
          </a:p>
          <a:p>
            <a:pPr marL="1257300" lvl="2" indent="-342900">
              <a:spcBef>
                <a:spcPts val="600"/>
              </a:spcBef>
              <a:spcAft>
                <a:spcPts val="1800"/>
              </a:spcAft>
              <a:buFont typeface="Arial" panose="020B0604020202020204" pitchFamily="34" charset="0"/>
              <a:buChar char="•"/>
            </a:pPr>
            <a:r>
              <a:rPr lang="en-US" i="1" dirty="0">
                <a:solidFill>
                  <a:schemeClr val="bg1"/>
                </a:solidFill>
              </a:rPr>
              <a:t>“The Lord bless you and keep you; the Lord make His face to shine upon you and be gracious to you; the Lord look with favor on you and give you peace.”</a:t>
            </a:r>
          </a:p>
          <a:p>
            <a:pPr marL="342900" indent="-342900">
              <a:spcBef>
                <a:spcPts val="600"/>
              </a:spcBef>
              <a:spcAft>
                <a:spcPts val="600"/>
              </a:spcAft>
              <a:buFont typeface="Arial" panose="020B0604020202020204" pitchFamily="34" charset="0"/>
              <a:buChar char="•"/>
            </a:pPr>
            <a:r>
              <a:rPr lang="en-US" sz="2000" b="1" dirty="0">
                <a:solidFill>
                  <a:schemeClr val="bg1"/>
                </a:solidFill>
              </a:rPr>
              <a:t>Lev. 8:1-9:21  </a:t>
            </a:r>
            <a:r>
              <a:rPr lang="en-US" sz="2000" b="1" dirty="0">
                <a:solidFill>
                  <a:schemeClr val="bg1"/>
                </a:solidFill>
                <a:sym typeface="Wingdings" panose="05000000000000000000" pitchFamily="2" charset="2"/>
              </a:rPr>
              <a:t>  Num. 7:1-89</a:t>
            </a:r>
          </a:p>
          <a:p>
            <a:pPr marL="1257300" lvl="2" indent="-342900">
              <a:spcBef>
                <a:spcPts val="600"/>
              </a:spcBef>
              <a:spcAft>
                <a:spcPts val="600"/>
              </a:spcAft>
              <a:buFont typeface="Arial" panose="020B0604020202020204" pitchFamily="34" charset="0"/>
              <a:buChar char="•"/>
            </a:pPr>
            <a:r>
              <a:rPr lang="en-US" i="1" dirty="0">
                <a:solidFill>
                  <a:schemeClr val="bg1"/>
                </a:solidFill>
                <a:sym typeface="Wingdings" panose="05000000000000000000" pitchFamily="2" charset="2"/>
              </a:rPr>
              <a:t>“Then Moses took the anointing oil and anointed the tabernacle and everything in it to consecrate them.”</a:t>
            </a:r>
          </a:p>
          <a:p>
            <a:pPr marL="1257300" lvl="2" indent="-342900">
              <a:spcBef>
                <a:spcPts val="600"/>
              </a:spcBef>
              <a:spcAft>
                <a:spcPts val="600"/>
              </a:spcAft>
              <a:buFont typeface="Arial" panose="020B0604020202020204" pitchFamily="34" charset="0"/>
              <a:buChar char="•"/>
            </a:pPr>
            <a:r>
              <a:rPr lang="en-US" i="1" dirty="0">
                <a:solidFill>
                  <a:schemeClr val="bg1"/>
                </a:solidFill>
                <a:sym typeface="Wingdings" panose="05000000000000000000" pitchFamily="2" charset="2"/>
              </a:rPr>
              <a:t>“After [Moses] anointed and consecrated these things, the leaders of Israel, the heads of their ancestral houses, presented an offering.”</a:t>
            </a:r>
          </a:p>
          <a:p>
            <a:pPr marL="2171700" lvl="4" indent="-342900">
              <a:spcBef>
                <a:spcPts val="600"/>
              </a:spcBef>
              <a:spcAft>
                <a:spcPts val="600"/>
              </a:spcAft>
              <a:buFont typeface="Arial" panose="020B0604020202020204" pitchFamily="34" charset="0"/>
              <a:buChar char="•"/>
            </a:pPr>
            <a:r>
              <a:rPr lang="en-US" dirty="0">
                <a:solidFill>
                  <a:schemeClr val="bg1"/>
                </a:solidFill>
                <a:sym typeface="Wingdings" panose="05000000000000000000" pitchFamily="2" charset="2"/>
              </a:rPr>
              <a:t>12 days of offering either coincide with the 8-day consecration of the priests, or directly follow it</a:t>
            </a:r>
          </a:p>
          <a:p>
            <a:pPr marL="2171700" lvl="4" indent="-342900">
              <a:spcBef>
                <a:spcPts val="600"/>
              </a:spcBef>
              <a:spcAft>
                <a:spcPts val="600"/>
              </a:spcAft>
              <a:buFont typeface="Arial" panose="020B0604020202020204" pitchFamily="34" charset="0"/>
              <a:buChar char="•"/>
            </a:pPr>
            <a:r>
              <a:rPr lang="en-US" dirty="0">
                <a:solidFill>
                  <a:schemeClr val="bg1"/>
                </a:solidFill>
                <a:sym typeface="Wingdings" panose="05000000000000000000" pitchFamily="2" charset="2"/>
              </a:rPr>
              <a:t>Note how the order of presentation mirrors the organization of the camps (2:3-31)</a:t>
            </a:r>
            <a:endParaRPr lang="en-US" dirty="0">
              <a:solidFill>
                <a:schemeClr val="bg1"/>
              </a:solidFill>
            </a:endParaRPr>
          </a:p>
        </p:txBody>
      </p:sp>
    </p:spTree>
    <p:extLst>
      <p:ext uri="{BB962C8B-B14F-4D97-AF65-F5344CB8AC3E}">
        <p14:creationId xmlns:p14="http://schemas.microsoft.com/office/powerpoint/2010/main" val="348303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fade">
                                      <p:cBhvr>
                                        <p:cTn id="3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DA7255-C061-445F-A318-8E1E2D242EBE}"/>
              </a:ext>
            </a:extLst>
          </p:cNvPr>
          <p:cNvGrpSpPr/>
          <p:nvPr/>
        </p:nvGrpSpPr>
        <p:grpSpPr>
          <a:xfrm>
            <a:off x="5331747" y="150149"/>
            <a:ext cx="1528506" cy="1023264"/>
            <a:chOff x="2948244" y="1321724"/>
            <a:chExt cx="1528506" cy="1023264"/>
          </a:xfrm>
        </p:grpSpPr>
        <p:sp>
          <p:nvSpPr>
            <p:cNvPr id="2" name="Rectangle 1">
              <a:extLst>
                <a:ext uri="{FF2B5EF4-FFF2-40B4-BE49-F238E27FC236}">
                  <a16:creationId xmlns:a16="http://schemas.microsoft.com/office/drawing/2014/main" id="{2499DAC8-3937-4E6A-A7A3-7C720586CEF0}"/>
                </a:ext>
              </a:extLst>
            </p:cNvPr>
            <p:cNvSpPr/>
            <p:nvPr/>
          </p:nvSpPr>
          <p:spPr>
            <a:xfrm>
              <a:off x="2948244" y="1321724"/>
              <a:ext cx="1528506" cy="1023264"/>
            </a:xfrm>
            <a:prstGeom prst="rect">
              <a:avLst/>
            </a:prstGeom>
            <a:solidFill>
              <a:schemeClr val="accent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36B45E-98B7-4DE3-B8E8-D558934276DB}"/>
                </a:ext>
              </a:extLst>
            </p:cNvPr>
            <p:cNvSpPr/>
            <p:nvPr/>
          </p:nvSpPr>
          <p:spPr>
            <a:xfrm>
              <a:off x="3358669" y="1598113"/>
              <a:ext cx="707657" cy="47048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04348B-EFFE-4D4E-955B-2DF5FB8F2F57}"/>
                </a:ext>
              </a:extLst>
            </p:cNvPr>
            <p:cNvSpPr/>
            <p:nvPr/>
          </p:nvSpPr>
          <p:spPr>
            <a:xfrm>
              <a:off x="3565836" y="1742534"/>
              <a:ext cx="293322" cy="18164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98B273-B907-40E3-BE9D-426CA014401E}"/>
              </a:ext>
            </a:extLst>
          </p:cNvPr>
          <p:cNvSpPr txBox="1"/>
          <p:nvPr/>
        </p:nvSpPr>
        <p:spPr>
          <a:xfrm>
            <a:off x="5187850" y="1173412"/>
            <a:ext cx="1816300" cy="400110"/>
          </a:xfrm>
          <a:prstGeom prst="rect">
            <a:avLst/>
          </a:prstGeom>
          <a:noFill/>
          <a:ln w="12700">
            <a:noFill/>
          </a:ln>
        </p:spPr>
        <p:txBody>
          <a:bodyPr wrap="square" rtlCol="0">
            <a:spAutoFit/>
          </a:bodyPr>
          <a:lstStyle/>
          <a:p>
            <a:pPr algn="ctr"/>
            <a:r>
              <a:rPr lang="en-US" sz="2000" dirty="0">
                <a:solidFill>
                  <a:srgbClr val="203864"/>
                </a:solidFill>
                <a:latin typeface="Century Gothic" panose="020B0502020202020204" pitchFamily="34" charset="0"/>
              </a:rPr>
              <a:t>N U M B E R S</a:t>
            </a:r>
          </a:p>
        </p:txBody>
      </p:sp>
      <p:sp>
        <p:nvSpPr>
          <p:cNvPr id="8" name="Rectangle 7">
            <a:extLst>
              <a:ext uri="{FF2B5EF4-FFF2-40B4-BE49-F238E27FC236}">
                <a16:creationId xmlns:a16="http://schemas.microsoft.com/office/drawing/2014/main" id="{E2EA4C99-8D93-4E95-884A-7E16E5879BF5}"/>
              </a:ext>
            </a:extLst>
          </p:cNvPr>
          <p:cNvSpPr/>
          <p:nvPr/>
        </p:nvSpPr>
        <p:spPr>
          <a:xfrm>
            <a:off x="133350" y="1676400"/>
            <a:ext cx="11925300" cy="5031451"/>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35669D-21A7-45D2-99EC-2750237DA711}"/>
              </a:ext>
            </a:extLst>
          </p:cNvPr>
          <p:cNvSpPr txBox="1"/>
          <p:nvPr/>
        </p:nvSpPr>
        <p:spPr>
          <a:xfrm>
            <a:off x="290512" y="1828800"/>
            <a:ext cx="11610975" cy="4733925"/>
          </a:xfrm>
          <a:prstGeom prst="rect">
            <a:avLst/>
          </a:prstGeom>
          <a:noFill/>
        </p:spPr>
        <p:txBody>
          <a:bodyPr wrap="square" rtlCol="0">
            <a:noAutofit/>
          </a:bodyPr>
          <a:lstStyle/>
          <a:p>
            <a:pPr>
              <a:spcBef>
                <a:spcPts val="600"/>
              </a:spcBef>
              <a:spcAft>
                <a:spcPts val="600"/>
              </a:spcAft>
            </a:pPr>
            <a:r>
              <a:rPr lang="en-US" sz="2400" dirty="0">
                <a:solidFill>
                  <a:schemeClr val="bg1"/>
                </a:solidFill>
              </a:rPr>
              <a:t>Chapters concurrent to Leviticus</a:t>
            </a:r>
          </a:p>
          <a:p>
            <a:pPr marL="342900" indent="-342900">
              <a:spcBef>
                <a:spcPts val="600"/>
              </a:spcBef>
              <a:spcAft>
                <a:spcPts val="600"/>
              </a:spcAft>
              <a:buFont typeface="Arial" panose="020B0604020202020204" pitchFamily="34" charset="0"/>
              <a:buChar char="•"/>
            </a:pPr>
            <a:r>
              <a:rPr lang="en-US" sz="2000" b="1" dirty="0">
                <a:solidFill>
                  <a:schemeClr val="bg1"/>
                </a:solidFill>
              </a:rPr>
              <a:t>Lev. 23:4-5  </a:t>
            </a:r>
            <a:r>
              <a:rPr lang="en-US" sz="2000" b="1" dirty="0">
                <a:solidFill>
                  <a:schemeClr val="bg1"/>
                </a:solidFill>
                <a:sym typeface="Wingdings" panose="05000000000000000000" pitchFamily="2" charset="2"/>
              </a:rPr>
              <a:t>  Num. 9:1-14</a:t>
            </a:r>
          </a:p>
          <a:p>
            <a:pPr marL="1257300" lvl="2" indent="-342900">
              <a:spcBef>
                <a:spcPts val="600"/>
              </a:spcBef>
              <a:spcAft>
                <a:spcPts val="600"/>
              </a:spcAft>
              <a:buFont typeface="Arial" panose="020B0604020202020204" pitchFamily="34" charset="0"/>
              <a:buChar char="•"/>
            </a:pPr>
            <a:r>
              <a:rPr lang="en-US" i="1" dirty="0">
                <a:solidFill>
                  <a:schemeClr val="bg1"/>
                </a:solidFill>
                <a:sym typeface="Wingdings" panose="05000000000000000000" pitchFamily="2" charset="2"/>
              </a:rPr>
              <a:t>“The Passover to the Lord comes in the first month, at twilight on the fourteenth day of the month.”</a:t>
            </a:r>
          </a:p>
          <a:p>
            <a:pPr marL="1257300" lvl="2" indent="-342900">
              <a:spcBef>
                <a:spcPts val="600"/>
              </a:spcBef>
              <a:spcAft>
                <a:spcPts val="1800"/>
              </a:spcAft>
              <a:buFont typeface="Arial" panose="020B0604020202020204" pitchFamily="34" charset="0"/>
              <a:buChar char="•"/>
            </a:pPr>
            <a:r>
              <a:rPr lang="en-US" i="1" dirty="0">
                <a:solidFill>
                  <a:schemeClr val="bg1"/>
                </a:solidFill>
                <a:sym typeface="Wingdings" panose="05000000000000000000" pitchFamily="2" charset="2"/>
              </a:rPr>
              <a:t>“In the first month of the second year after their departure from Sinai, the Lord told Moses in the Wilderness of Sinai: ‘The Israelites are to observe the Passover at its appointed time.’”</a:t>
            </a:r>
          </a:p>
          <a:p>
            <a:pPr marL="1257300" lvl="2" indent="-342900">
              <a:spcBef>
                <a:spcPts val="600"/>
              </a:spcBef>
              <a:spcAft>
                <a:spcPts val="600"/>
              </a:spcAft>
              <a:buFont typeface="Arial" panose="020B0604020202020204" pitchFamily="34" charset="0"/>
              <a:buChar char="•"/>
            </a:pPr>
            <a:r>
              <a:rPr lang="en-US" dirty="0">
                <a:solidFill>
                  <a:schemeClr val="bg1"/>
                </a:solidFill>
                <a:sym typeface="Wingdings" panose="05000000000000000000" pitchFamily="2" charset="2"/>
              </a:rPr>
              <a:t>The Passover is observed at the foot of Sinai (9:4-5)</a:t>
            </a:r>
          </a:p>
          <a:p>
            <a:pPr marL="2171700" lvl="4" indent="-342900">
              <a:spcBef>
                <a:spcPts val="600"/>
              </a:spcBef>
              <a:buFont typeface="Arial" panose="020B0604020202020204" pitchFamily="34" charset="0"/>
              <a:buChar char="•"/>
            </a:pPr>
            <a:r>
              <a:rPr lang="en-US" dirty="0">
                <a:solidFill>
                  <a:schemeClr val="bg1"/>
                </a:solidFill>
                <a:sym typeface="Wingdings" panose="05000000000000000000" pitchFamily="2" charset="2"/>
              </a:rPr>
              <a:t>Further instruction is given for those who may be unclean at the appointed time of observance (9:6-13)</a:t>
            </a:r>
          </a:p>
          <a:p>
            <a:pPr marL="2171700" lvl="4" indent="-342900">
              <a:spcBef>
                <a:spcPts val="600"/>
              </a:spcBef>
              <a:spcAft>
                <a:spcPts val="1800"/>
              </a:spcAft>
              <a:buFont typeface="Arial" panose="020B0604020202020204" pitchFamily="34" charset="0"/>
              <a:buChar char="•"/>
            </a:pPr>
            <a:r>
              <a:rPr lang="en-US" dirty="0">
                <a:solidFill>
                  <a:schemeClr val="bg1"/>
                </a:solidFill>
                <a:sym typeface="Wingdings" panose="05000000000000000000" pitchFamily="2" charset="2"/>
              </a:rPr>
              <a:t>And for the foreigners living among them (9:14)</a:t>
            </a:r>
          </a:p>
          <a:p>
            <a:pPr marL="342900" indent="-342900">
              <a:spcBef>
                <a:spcPts val="600"/>
              </a:spcBef>
              <a:spcAft>
                <a:spcPts val="600"/>
              </a:spcAft>
              <a:buFont typeface="Arial" panose="020B0604020202020204" pitchFamily="34" charset="0"/>
              <a:buChar char="•"/>
            </a:pPr>
            <a:r>
              <a:rPr lang="en-US" sz="2000" b="1" dirty="0">
                <a:solidFill>
                  <a:schemeClr val="bg1"/>
                </a:solidFill>
                <a:sym typeface="Wingdings" panose="05000000000000000000" pitchFamily="2" charset="2"/>
              </a:rPr>
              <a:t>We have come full-circle from the night before </a:t>
            </a:r>
            <a:r>
              <a:rPr lang="en-US" sz="2000" b="1">
                <a:solidFill>
                  <a:schemeClr val="bg1"/>
                </a:solidFill>
                <a:sym typeface="Wingdings" panose="05000000000000000000" pitchFamily="2" charset="2"/>
              </a:rPr>
              <a:t>the Exodus…</a:t>
            </a:r>
            <a:endParaRPr lang="en-US" sz="2000" b="1" dirty="0">
              <a:solidFill>
                <a:schemeClr val="bg1"/>
              </a:solidFill>
              <a:sym typeface="Wingdings" panose="05000000000000000000" pitchFamily="2" charset="2"/>
            </a:endParaRPr>
          </a:p>
        </p:txBody>
      </p:sp>
    </p:spTree>
    <p:extLst>
      <p:ext uri="{BB962C8B-B14F-4D97-AF65-F5344CB8AC3E}">
        <p14:creationId xmlns:p14="http://schemas.microsoft.com/office/powerpoint/2010/main" val="364164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975</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Higginbotham, Adam</dc:creator>
  <cp:lastModifiedBy>Higginbotham, Adam</cp:lastModifiedBy>
  <cp:revision>31</cp:revision>
  <cp:lastPrinted>2020-02-05T21:36:46Z</cp:lastPrinted>
  <dcterms:created xsi:type="dcterms:W3CDTF">2020-02-05T16:46:32Z</dcterms:created>
  <dcterms:modified xsi:type="dcterms:W3CDTF">2020-02-14T16:46:55Z</dcterms:modified>
</cp:coreProperties>
</file>