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0" r:id="rId4"/>
    <p:sldId id="284" r:id="rId5"/>
    <p:sldId id="286" r:id="rId6"/>
    <p:sldId id="285" r:id="rId7"/>
    <p:sldId id="288" r:id="rId8"/>
    <p:sldId id="287" r:id="rId9"/>
    <p:sldId id="289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29BF0"/>
    <a:srgbClr val="2F528F"/>
    <a:srgbClr val="AB272F"/>
    <a:srgbClr val="19D2B9"/>
    <a:srgbClr val="11253A"/>
    <a:srgbClr val="234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C280-14AF-4B20-A245-A031CB9DB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C9594-BD43-41C9-8BF2-C1DA2D3E1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7083-B30B-43E1-A0B5-2099E1DE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E1069-525A-4390-8B26-CC2DAF27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E305A-E4FC-4682-9962-BD885791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7230-2939-4AB9-B968-27D59C40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80051-E390-485F-BA5A-ED1A69BA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06037-330A-4301-BF7E-9E2012C7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BBF1-3EEF-4260-828E-5A1FD3AF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2356E-A46A-4AED-8D0B-FE4B6BCD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3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C1C0A-DF62-4D08-808D-508CC04B0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81987-C507-4392-BCD9-D8006B5E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1791-82D5-4F05-A654-AA57A721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4653-6615-493C-885F-C46D3817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39FD3-29FB-4659-B5EA-9F0331B5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24F2-5B52-4B3E-BF69-75202735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3B81-0DBE-4DDA-A63D-DF89F6302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3F84F-7685-49B4-AFAE-515A2C58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E6016-2AF0-475C-B35A-A2AD27F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78F88-14C2-45A0-97A3-D43A7C1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3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120D-457C-4D4F-AADA-0EC11BB4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115B8-1557-4ABF-8395-E789EA791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C973C-BBBE-4F7F-9BAC-A076522D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1DD96-54E5-4D34-AC32-2AE30542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41FEC-2E84-4F21-A30E-43559619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0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FCE6-6EA6-49AC-B64C-84996B5F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6259-4301-4D3A-8151-6E3315E68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B402E-D5BA-4624-962C-7EFDE749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42174-7ECB-4808-8932-C6572D07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C5E5F-AFFC-4091-8F96-900E3FF2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BFE40-5EBD-4F6D-8386-3B593A06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705A-476B-498D-BCAE-0D420057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23FAA-8B2F-4F76-A563-F855DD385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4F0B9-4F54-4067-8181-AE00AB6EB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4B388-A4FF-47EF-92D1-EEFA9692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7A6C3-D00E-4A37-8E3F-BD467930E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71A49-7447-4088-9706-48580B72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740A2-5712-4021-B73A-79511947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389F4-A87F-46F9-B23B-61405167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76E6-0522-41DC-B75F-2B7B419D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BFB57-00B1-4E37-8B1D-A6FF6757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0C053-AC75-4869-993A-6936FC63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FADB9-9640-42D4-B6A8-3AB23879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4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55BD9-6293-4250-8F30-A3A71211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C8BDF-7D9A-4775-A052-01C9F914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8C8C1-FFB6-469C-8D69-6DE851FB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7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2403-83A4-4B98-BAB1-22227D48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D036-3710-4495-A0F8-CFADFB19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071C9-1452-4B48-9002-2C51CCC44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899EE-82C0-4205-AE16-65ABF99B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259A2-16E1-40D6-8A69-6E82DFC9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26634-31FA-4512-B4D6-460DAD0D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13B0-A29F-4D25-997D-6A8DC7FA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69B4C-AEEF-4929-9E38-E87D32E0D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BE802-E454-4188-9F9B-A6481266A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B888D-FE17-4D9B-8E35-6F5EBA5F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9DAE6-34B7-4E43-9E6D-A396BDF2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2758B-2A9E-4093-8FF0-DB129CE3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5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E5C39-ED73-4660-B3AA-ABC7A1A7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07D8-607B-410A-8D4D-04A876851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E6D2B-210E-4371-9277-8B31CC162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A6B0-8A23-4DE4-887E-BB599D13EA2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6CB02-22D9-4F8E-A38B-D5B375950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E1A2F-89D2-456D-8DD3-7D718C0C7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E2C3-322B-433C-BEED-3D1A9414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9188-35F8-4ED4-A6DA-FABBAB2AE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70BE7-EB2E-46F3-9267-E55F7F7AD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C4E23-8108-487C-8440-ADA6432EC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3E6C60-E1A0-43DA-A14B-993248B4F13A}"/>
              </a:ext>
            </a:extLst>
          </p:cNvPr>
          <p:cNvSpPr txBox="1"/>
          <p:nvPr/>
        </p:nvSpPr>
        <p:spPr>
          <a:xfrm>
            <a:off x="152399" y="1027906"/>
            <a:ext cx="11887200" cy="54864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0A3F2-25D7-4080-AC9F-AA58D199B9B9}"/>
              </a:ext>
            </a:extLst>
          </p:cNvPr>
          <p:cNvSpPr txBox="1"/>
          <p:nvPr/>
        </p:nvSpPr>
        <p:spPr>
          <a:xfrm>
            <a:off x="4610101" y="399256"/>
            <a:ext cx="2971797" cy="1257300"/>
          </a:xfrm>
          <a:prstGeom prst="rect">
            <a:avLst/>
          </a:prstGeom>
          <a:solidFill>
            <a:srgbClr val="AB272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 R I E S T 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D5AC84-DD64-42FF-A2F4-C19C147FC665}"/>
              </a:ext>
            </a:extLst>
          </p:cNvPr>
          <p:cNvSpPr/>
          <p:nvPr/>
        </p:nvSpPr>
        <p:spPr>
          <a:xfrm>
            <a:off x="5618956" y="1348581"/>
            <a:ext cx="954088" cy="954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F3CC6-A788-43D4-9980-2CE34F6DFC8F}"/>
              </a:ext>
            </a:extLst>
          </p:cNvPr>
          <p:cNvSpPr txBox="1"/>
          <p:nvPr/>
        </p:nvSpPr>
        <p:spPr>
          <a:xfrm>
            <a:off x="286545" y="1909256"/>
            <a:ext cx="5722370" cy="457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Nadab and Abihu </a:t>
            </a:r>
            <a:r>
              <a:rPr lang="en-US" dirty="0">
                <a:solidFill>
                  <a:schemeClr val="bg1"/>
                </a:solidFill>
              </a:rPr>
              <a:t>(Lev 10)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The specifics of “strange/profane fire” aren’t disclosed</a:t>
            </a:r>
          </a:p>
          <a:p>
            <a:pPr lvl="2"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</a:rPr>
              <a:t>Educated guesses have been made based on the text</a:t>
            </a:r>
          </a:p>
          <a:p>
            <a:pPr marL="1657350" lvl="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Encroaching on Aaron’s duties? Intruding into God’s presence? Improper fire/incense source? Drunkenness?</a:t>
            </a:r>
          </a:p>
          <a:p>
            <a:pPr lvl="3">
              <a:spcAft>
                <a:spcPts val="120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But disregard for God’s holiness is in sharp focus</a:t>
            </a:r>
          </a:p>
          <a:p>
            <a:pPr lvl="2">
              <a:spcAft>
                <a:spcPts val="1200"/>
              </a:spcAft>
            </a:pPr>
            <a:r>
              <a:rPr lang="en-US" sz="1600" i="1" dirty="0">
                <a:solidFill>
                  <a:schemeClr val="bg1"/>
                </a:solidFill>
              </a:rPr>
              <a:t>“By those who come near Me, I will be treated as holy. And before all the people I will be honored.” </a:t>
            </a:r>
          </a:p>
          <a:p>
            <a:pPr lvl="2" algn="r"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</a:rPr>
              <a:t>(10:3, NASB)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BCFDF-5F54-45EC-B832-331F7A3E1356}"/>
              </a:ext>
            </a:extLst>
          </p:cNvPr>
          <p:cNvSpPr/>
          <p:nvPr/>
        </p:nvSpPr>
        <p:spPr>
          <a:xfrm>
            <a:off x="581025" y="1909256"/>
            <a:ext cx="10848975" cy="898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844E5-A768-4C2E-9D08-DE5ECBAAC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593" t="8324" r="13137" b="8795"/>
          <a:stretch/>
        </p:blipFill>
        <p:spPr>
          <a:xfrm>
            <a:off x="5618954" y="1348581"/>
            <a:ext cx="954090" cy="95408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EBB3BF-7009-41D5-AD59-DB39C2B0092E}"/>
              </a:ext>
            </a:extLst>
          </p:cNvPr>
          <p:cNvSpPr txBox="1"/>
          <p:nvPr/>
        </p:nvSpPr>
        <p:spPr>
          <a:xfrm>
            <a:off x="6183087" y="1911335"/>
            <a:ext cx="5722370" cy="45740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(Consider the events of Acts 5:1-11 in light of this incident)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</a:rPr>
              <a:t>The seriousness of holiness runs throughout the 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Luke 12:48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lvl="3">
              <a:spcAft>
                <a:spcPts val="1200"/>
              </a:spcAft>
            </a:pPr>
            <a:r>
              <a:rPr lang="en-US" sz="1400" i="1" dirty="0">
                <a:solidFill>
                  <a:schemeClr val="bg1"/>
                </a:solidFill>
              </a:rPr>
              <a:t>“…to whom much is given, much is required.”</a:t>
            </a:r>
            <a:endParaRPr lang="en-US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1 Pet. 4:17 </a:t>
            </a:r>
          </a:p>
          <a:p>
            <a:pPr lvl="3">
              <a:spcAft>
                <a:spcPts val="1200"/>
              </a:spcAft>
            </a:pPr>
            <a:r>
              <a:rPr lang="en-US" sz="1400" i="1" dirty="0">
                <a:solidFill>
                  <a:schemeClr val="bg1"/>
                </a:solidFill>
              </a:rPr>
              <a:t>“Judgment begins with the household of God.”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Jas. 3:1 </a:t>
            </a:r>
          </a:p>
          <a:p>
            <a:pPr lvl="3">
              <a:spcAft>
                <a:spcPts val="1200"/>
              </a:spcAft>
            </a:pPr>
            <a:r>
              <a:rPr lang="en-US" sz="1400" i="1" dirty="0">
                <a:solidFill>
                  <a:schemeClr val="bg1"/>
                </a:solidFill>
              </a:rPr>
              <a:t>“We who teach shall be judged with greater strictness.”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1 Pet. 2:9</a:t>
            </a:r>
          </a:p>
          <a:p>
            <a:pPr lvl="3">
              <a:spcAft>
                <a:spcPts val="1200"/>
              </a:spcAft>
            </a:pPr>
            <a:r>
              <a:rPr lang="en-US" sz="1400" i="1" dirty="0">
                <a:solidFill>
                  <a:schemeClr val="bg1"/>
                </a:solidFill>
              </a:rPr>
              <a:t>“But you are a chosen people, a </a:t>
            </a:r>
            <a:r>
              <a:rPr lang="en-US" sz="1400" i="1" u="sng" dirty="0">
                <a:solidFill>
                  <a:schemeClr val="bg1"/>
                </a:solidFill>
              </a:rPr>
              <a:t>royal priesthood</a:t>
            </a:r>
            <a:r>
              <a:rPr lang="en-US" sz="1400" i="1" dirty="0">
                <a:solidFill>
                  <a:schemeClr val="bg1"/>
                </a:solidFill>
              </a:rPr>
              <a:t>, a holy nation, a people belonging to God, that you may declare the praises of Him who called you out of darkness into His wonderful light.</a:t>
            </a:r>
          </a:p>
          <a:p>
            <a:pPr lvl="1"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C4BF92-0530-4F6F-B887-0263364D21C0}"/>
              </a:ext>
            </a:extLst>
          </p:cNvPr>
          <p:cNvCxnSpPr/>
          <p:nvPr/>
        </p:nvCxnSpPr>
        <p:spPr>
          <a:xfrm>
            <a:off x="6096000" y="2438400"/>
            <a:ext cx="0" cy="3944983"/>
          </a:xfrm>
          <a:prstGeom prst="line">
            <a:avLst/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2E52-BDD8-4CBC-9BFF-D9DCCA27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61DD5-7763-4BD1-BA08-0162B8E5D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5F2DD-FD9B-4A6E-8EC1-49CD29A4E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C16BE1-EA2D-42AE-A48C-49FC2FC5627E}"/>
              </a:ext>
            </a:extLst>
          </p:cNvPr>
          <p:cNvSpPr/>
          <p:nvPr/>
        </p:nvSpPr>
        <p:spPr>
          <a:xfrm>
            <a:off x="2561720" y="3260508"/>
            <a:ext cx="954088" cy="954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0" descr="Goat">
            <a:extLst>
              <a:ext uri="{FF2B5EF4-FFF2-40B4-BE49-F238E27FC236}">
                <a16:creationId xmlns:a16="http://schemas.microsoft.com/office/drawing/2014/main" id="{22307A28-2D98-42AD-848C-EEB6347DF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5864" y="339465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E394-A5DE-4A8F-8FB7-05A8F2C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9C1CF-77A8-4DA2-B734-667C4C831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47904-ADBC-4DFE-8931-7A7849B9D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29AAF19-1157-4A4F-A5C8-A99F76DB65D3}"/>
              </a:ext>
            </a:extLst>
          </p:cNvPr>
          <p:cNvSpPr txBox="1"/>
          <p:nvPr/>
        </p:nvSpPr>
        <p:spPr>
          <a:xfrm>
            <a:off x="4009966" y="1641516"/>
            <a:ext cx="447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www.thebibleproject.com/view-resource/204</a:t>
            </a:r>
          </a:p>
        </p:txBody>
      </p:sp>
    </p:spTree>
    <p:extLst>
      <p:ext uri="{BB962C8B-B14F-4D97-AF65-F5344CB8AC3E}">
        <p14:creationId xmlns:p14="http://schemas.microsoft.com/office/powerpoint/2010/main" val="17170266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3E6C60-E1A0-43DA-A14B-993248B4F13A}"/>
              </a:ext>
            </a:extLst>
          </p:cNvPr>
          <p:cNvSpPr txBox="1"/>
          <p:nvPr/>
        </p:nvSpPr>
        <p:spPr>
          <a:xfrm>
            <a:off x="152399" y="1027906"/>
            <a:ext cx="11887200" cy="54864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0A3F2-25D7-4080-AC9F-AA58D199B9B9}"/>
              </a:ext>
            </a:extLst>
          </p:cNvPr>
          <p:cNvSpPr txBox="1"/>
          <p:nvPr/>
        </p:nvSpPr>
        <p:spPr>
          <a:xfrm>
            <a:off x="4610101" y="399256"/>
            <a:ext cx="2971797" cy="1257300"/>
          </a:xfrm>
          <a:prstGeom prst="rect">
            <a:avLst/>
          </a:prstGeom>
          <a:solidFill>
            <a:srgbClr val="AB272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 R I E S T 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D5AC84-DD64-42FF-A2F4-C19C147FC665}"/>
              </a:ext>
            </a:extLst>
          </p:cNvPr>
          <p:cNvSpPr/>
          <p:nvPr/>
        </p:nvSpPr>
        <p:spPr>
          <a:xfrm>
            <a:off x="5618956" y="1348581"/>
            <a:ext cx="954088" cy="954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F3CC6-A788-43D4-9980-2CE34F6DFC8F}"/>
              </a:ext>
            </a:extLst>
          </p:cNvPr>
          <p:cNvSpPr txBox="1"/>
          <p:nvPr/>
        </p:nvSpPr>
        <p:spPr>
          <a:xfrm>
            <a:off x="286545" y="1909256"/>
            <a:ext cx="11496152" cy="457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Origins of the Priesthood</a:t>
            </a:r>
            <a:endParaRPr lang="en-US" sz="1600" i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Two instances of “priest” (</a:t>
            </a:r>
            <a:r>
              <a:rPr lang="en-US" sz="2000" i="1" dirty="0">
                <a:solidFill>
                  <a:schemeClr val="bg1"/>
                </a:solidFill>
              </a:rPr>
              <a:t>kohen) </a:t>
            </a:r>
            <a:r>
              <a:rPr lang="en-US" sz="2000" dirty="0">
                <a:solidFill>
                  <a:schemeClr val="bg1"/>
                </a:solidFill>
              </a:rPr>
              <a:t>used prior to Ex. 28:</a:t>
            </a:r>
            <a:endParaRPr lang="en-US" sz="1600" dirty="0">
              <a:solidFill>
                <a:schemeClr val="bg1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Melchizedek,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priest of Salem </a:t>
            </a:r>
            <a:r>
              <a:rPr lang="en-US" sz="1400" dirty="0">
                <a:solidFill>
                  <a:schemeClr val="bg1"/>
                </a:solidFill>
              </a:rPr>
              <a:t>(Gen. 14:18)</a:t>
            </a:r>
          </a:p>
          <a:p>
            <a:pPr lvl="2"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</a:rPr>
              <a:t>Jethro,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priest of Midian </a:t>
            </a:r>
            <a:r>
              <a:rPr lang="en-US" sz="1400" dirty="0">
                <a:solidFill>
                  <a:schemeClr val="bg1"/>
                </a:solidFill>
              </a:rPr>
              <a:t>(Exod. 2:16; 18:1)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Foreshadowing the priesthood in the Exodus story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lvl="2"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</a:rPr>
              <a:t>As </a:t>
            </a:r>
            <a:r>
              <a:rPr lang="en-US" sz="1600" u="sng" dirty="0">
                <a:solidFill>
                  <a:schemeClr val="bg1"/>
                </a:solidFill>
              </a:rPr>
              <a:t>representatives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u="sng" dirty="0">
                <a:solidFill>
                  <a:schemeClr val="bg1"/>
                </a:solidFill>
              </a:rPr>
              <a:t>speakers</a:t>
            </a:r>
            <a:r>
              <a:rPr lang="en-US" sz="1600" dirty="0">
                <a:solidFill>
                  <a:schemeClr val="bg1"/>
                </a:solidFill>
              </a:rPr>
              <a:t> for God </a:t>
            </a:r>
            <a:r>
              <a:rPr lang="en-US" sz="1400" dirty="0">
                <a:solidFill>
                  <a:schemeClr val="bg1"/>
                </a:solidFill>
              </a:rPr>
              <a:t>(Exod. 4:14-16, 30-31; 7:1-2)</a:t>
            </a:r>
          </a:p>
          <a:p>
            <a:pPr lvl="2"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</a:rPr>
              <a:t>As </a:t>
            </a:r>
            <a:r>
              <a:rPr lang="en-US" sz="1600" u="sng" dirty="0">
                <a:solidFill>
                  <a:schemeClr val="bg1"/>
                </a:solidFill>
              </a:rPr>
              <a:t>keepers</a:t>
            </a:r>
            <a:r>
              <a:rPr lang="en-US" sz="1600" dirty="0">
                <a:solidFill>
                  <a:schemeClr val="bg1"/>
                </a:solidFill>
              </a:rPr>
              <a:t> of sacred memorials </a:t>
            </a:r>
            <a:r>
              <a:rPr lang="en-US" sz="1400" dirty="0">
                <a:solidFill>
                  <a:schemeClr val="bg1"/>
                </a:solidFill>
              </a:rPr>
              <a:t>(Exod. 16:33-34)</a:t>
            </a:r>
          </a:p>
          <a:p>
            <a:pPr lvl="2"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</a:rPr>
              <a:t>As </a:t>
            </a:r>
            <a:r>
              <a:rPr lang="en-US" sz="1600" u="sng" dirty="0">
                <a:solidFill>
                  <a:schemeClr val="bg1"/>
                </a:solidFill>
              </a:rPr>
              <a:t>judges</a:t>
            </a:r>
            <a:r>
              <a:rPr lang="en-US" sz="1600" dirty="0">
                <a:solidFill>
                  <a:schemeClr val="bg1"/>
                </a:solidFill>
              </a:rPr>
              <a:t> of the people </a:t>
            </a:r>
            <a:r>
              <a:rPr lang="en-US" sz="1400" dirty="0">
                <a:solidFill>
                  <a:schemeClr val="bg1"/>
                </a:solidFill>
              </a:rPr>
              <a:t>(Exod. 16:13, 21, 26)</a:t>
            </a:r>
          </a:p>
          <a:p>
            <a:pPr lvl="2"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</a:rPr>
              <a:t>As </a:t>
            </a:r>
            <a:r>
              <a:rPr lang="en-US" sz="1600" u="sng" dirty="0">
                <a:solidFill>
                  <a:schemeClr val="bg1"/>
                </a:solidFill>
              </a:rPr>
              <a:t>teachers</a:t>
            </a:r>
            <a:r>
              <a:rPr lang="en-US" sz="1600" dirty="0">
                <a:solidFill>
                  <a:schemeClr val="bg1"/>
                </a:solidFill>
              </a:rPr>
              <a:t> of statues, laws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and the need for obedience </a:t>
            </a:r>
            <a:r>
              <a:rPr lang="en-US" sz="1400" dirty="0">
                <a:solidFill>
                  <a:schemeClr val="bg1"/>
                </a:solidFill>
              </a:rPr>
              <a:t>(Exod. 16:19-20)</a:t>
            </a:r>
          </a:p>
          <a:p>
            <a:pPr lvl="2"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</a:rPr>
              <a:t>Able to </a:t>
            </a:r>
            <a:r>
              <a:rPr lang="en-US" sz="1600" u="sng" dirty="0">
                <a:solidFill>
                  <a:schemeClr val="bg1"/>
                </a:solidFill>
              </a:rPr>
              <a:t>commune with God</a:t>
            </a:r>
            <a:r>
              <a:rPr lang="en-US" sz="1600" dirty="0">
                <a:solidFill>
                  <a:schemeClr val="bg1"/>
                </a:solidFill>
              </a:rPr>
              <a:t> in His presence </a:t>
            </a:r>
            <a:r>
              <a:rPr lang="en-US" sz="1400" dirty="0">
                <a:solidFill>
                  <a:schemeClr val="bg1"/>
                </a:solidFill>
              </a:rPr>
              <a:t>(Exod. 24:9-11)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BCFDF-5F54-45EC-B832-331F7A3E1356}"/>
              </a:ext>
            </a:extLst>
          </p:cNvPr>
          <p:cNvSpPr/>
          <p:nvPr/>
        </p:nvSpPr>
        <p:spPr>
          <a:xfrm>
            <a:off x="581025" y="1909256"/>
            <a:ext cx="10848975" cy="898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844E5-A768-4C2E-9D08-DE5ECBAAC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593" t="8324" r="13137" b="8795"/>
          <a:stretch/>
        </p:blipFill>
        <p:spPr>
          <a:xfrm>
            <a:off x="5618954" y="1348581"/>
            <a:ext cx="954090" cy="95408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CF9CD2-A8CD-47E8-B547-46227D76B3E2}"/>
              </a:ext>
            </a:extLst>
          </p:cNvPr>
          <p:cNvSpPr txBox="1"/>
          <p:nvPr/>
        </p:nvSpPr>
        <p:spPr>
          <a:xfrm>
            <a:off x="7532910" y="3799460"/>
            <a:ext cx="3927566" cy="2431435"/>
          </a:xfrm>
          <a:prstGeom prst="rect">
            <a:avLst/>
          </a:prstGeom>
          <a:gradFill flip="none" rotWithShape="1">
            <a:gsLst>
              <a:gs pos="0">
                <a:srgbClr val="AB272F">
                  <a:shade val="30000"/>
                  <a:satMod val="115000"/>
                </a:srgbClr>
              </a:gs>
              <a:gs pos="50000">
                <a:srgbClr val="AB272F">
                  <a:shade val="67500"/>
                  <a:satMod val="115000"/>
                </a:srgbClr>
              </a:gs>
              <a:gs pos="100000">
                <a:srgbClr val="AB272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bg1">
                <a:alpha val="75000"/>
              </a:schemeClr>
            </a:solidFill>
            <a:prstDash val="sysDot"/>
          </a:ln>
        </p:spPr>
        <p:txBody>
          <a:bodyPr wrap="square" lIns="182880" tIns="457200" bIns="457200" rtlCol="0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  </a:t>
            </a:r>
            <a:r>
              <a:rPr lang="en-US" sz="2000" dirty="0">
                <a:solidFill>
                  <a:schemeClr val="bg1"/>
                </a:solidFill>
              </a:rPr>
              <a:t>Consider each role in light of: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Aaronic priesthood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Jesus, our High Priest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Our role as a “nation of priests”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3E6C60-E1A0-43DA-A14B-993248B4F13A}"/>
              </a:ext>
            </a:extLst>
          </p:cNvPr>
          <p:cNvSpPr txBox="1"/>
          <p:nvPr/>
        </p:nvSpPr>
        <p:spPr>
          <a:xfrm>
            <a:off x="152399" y="1027906"/>
            <a:ext cx="11887200" cy="54864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0A3F2-25D7-4080-AC9F-AA58D199B9B9}"/>
              </a:ext>
            </a:extLst>
          </p:cNvPr>
          <p:cNvSpPr txBox="1"/>
          <p:nvPr/>
        </p:nvSpPr>
        <p:spPr>
          <a:xfrm>
            <a:off x="4610101" y="399256"/>
            <a:ext cx="2971797" cy="1257300"/>
          </a:xfrm>
          <a:prstGeom prst="rect">
            <a:avLst/>
          </a:prstGeom>
          <a:solidFill>
            <a:srgbClr val="AB272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 R I E S T 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D5AC84-DD64-42FF-A2F4-C19C147FC665}"/>
              </a:ext>
            </a:extLst>
          </p:cNvPr>
          <p:cNvSpPr/>
          <p:nvPr/>
        </p:nvSpPr>
        <p:spPr>
          <a:xfrm>
            <a:off x="5618956" y="1348581"/>
            <a:ext cx="954088" cy="954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F3CC6-A788-43D4-9980-2CE34F6DFC8F}"/>
              </a:ext>
            </a:extLst>
          </p:cNvPr>
          <p:cNvSpPr txBox="1"/>
          <p:nvPr/>
        </p:nvSpPr>
        <p:spPr>
          <a:xfrm>
            <a:off x="322217" y="1909256"/>
            <a:ext cx="11547564" cy="457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Origins of the Priesthood</a:t>
            </a:r>
            <a:endParaRPr lang="en-US" sz="1600" i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Priesthood commanded as part of the covenant in Exod. 28-29:</a:t>
            </a:r>
            <a:endParaRPr lang="en-US" sz="1600" dirty="0">
              <a:solidFill>
                <a:schemeClr val="bg1"/>
              </a:solidFill>
            </a:endParaRPr>
          </a:p>
          <a:p>
            <a:pPr lvl="2">
              <a:spcAft>
                <a:spcPts val="600"/>
              </a:spcAft>
            </a:pPr>
            <a:endParaRPr lang="en-US" sz="1600" i="1" dirty="0">
              <a:solidFill>
                <a:schemeClr val="bg1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BCFDF-5F54-45EC-B832-331F7A3E1356}"/>
              </a:ext>
            </a:extLst>
          </p:cNvPr>
          <p:cNvSpPr/>
          <p:nvPr/>
        </p:nvSpPr>
        <p:spPr>
          <a:xfrm>
            <a:off x="581025" y="1909256"/>
            <a:ext cx="10848975" cy="898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844E5-A768-4C2E-9D08-DE5ECBAAC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593" t="8324" r="13137" b="8795"/>
          <a:stretch/>
        </p:blipFill>
        <p:spPr>
          <a:xfrm>
            <a:off x="5618954" y="1348581"/>
            <a:ext cx="954090" cy="954088"/>
          </a:xfrm>
          <a:prstGeom prst="ellipse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F12A3D6-7738-426B-8D34-79FCA2D65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2526"/>
              </p:ext>
            </p:extLst>
          </p:nvPr>
        </p:nvGraphicFramePr>
        <p:xfrm>
          <a:off x="671512" y="3024346"/>
          <a:ext cx="10848974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487">
                  <a:extLst>
                    <a:ext uri="{9D8B030D-6E8A-4147-A177-3AD203B41FA5}">
                      <a16:colId xmlns:a16="http://schemas.microsoft.com/office/drawing/2014/main" val="3562832178"/>
                    </a:ext>
                  </a:extLst>
                </a:gridCol>
                <a:gridCol w="5424487">
                  <a:extLst>
                    <a:ext uri="{9D8B030D-6E8A-4147-A177-3AD203B41FA5}">
                      <a16:colId xmlns:a16="http://schemas.microsoft.com/office/drawing/2014/main" val="3556133131"/>
                    </a:ext>
                  </a:extLst>
                </a:gridCol>
              </a:tblGrid>
              <a:tr h="3284061"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</a:rPr>
                        <a:t>“Have your brother, Aaron, with his sons, come to serve Me as priest – Aaron, his sons Nadab and Abihu, Eleazar and </a:t>
                      </a:r>
                      <a:r>
                        <a:rPr lang="en-US" sz="1600" b="0" i="1" dirty="0" err="1">
                          <a:solidFill>
                            <a:schemeClr val="bg1"/>
                          </a:solidFill>
                        </a:rPr>
                        <a:t>Ithamar</a:t>
                      </a:r>
                      <a:r>
                        <a:rPr lang="en-US" sz="1600" b="0" i="1" dirty="0">
                          <a:solidFill>
                            <a:schemeClr val="bg1"/>
                          </a:solidFill>
                        </a:rPr>
                        <a:t>.”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- Exod. 28:1</a:t>
                      </a:r>
                    </a:p>
                    <a:p>
                      <a:endParaRPr lang="en-US" dirty="0"/>
                    </a:p>
                  </a:txBody>
                  <a:tcPr marL="457200"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</a:rPr>
                        <a:t>“I will consecrate the tent of meeting and the altar; I will also consecrate Aaron and his sons to serve Me as priests. 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</a:rPr>
                        <a:t>I will dwell among the Israelites and be their God. And they will know that I am the Lord their God, who brought them out of the land of Egypt, so that I might dwell among them. 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</a:rPr>
                        <a:t>I am the Lord their God.”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i="1" dirty="0">
                        <a:solidFill>
                          <a:schemeClr val="bg1"/>
                        </a:solidFill>
                      </a:endParaRP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- Exod. 29:44-46</a:t>
                      </a:r>
                    </a:p>
                    <a:p>
                      <a:endParaRPr lang="en-US" dirty="0"/>
                    </a:p>
                  </a:txBody>
                  <a:tcPr marL="457200"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40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1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3E6C60-E1A0-43DA-A14B-993248B4F13A}"/>
              </a:ext>
            </a:extLst>
          </p:cNvPr>
          <p:cNvSpPr txBox="1"/>
          <p:nvPr/>
        </p:nvSpPr>
        <p:spPr>
          <a:xfrm>
            <a:off x="152399" y="1027906"/>
            <a:ext cx="11887200" cy="54864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0A3F2-25D7-4080-AC9F-AA58D199B9B9}"/>
              </a:ext>
            </a:extLst>
          </p:cNvPr>
          <p:cNvSpPr txBox="1"/>
          <p:nvPr/>
        </p:nvSpPr>
        <p:spPr>
          <a:xfrm>
            <a:off x="4610101" y="399256"/>
            <a:ext cx="2971797" cy="1257300"/>
          </a:xfrm>
          <a:prstGeom prst="rect">
            <a:avLst/>
          </a:prstGeom>
          <a:solidFill>
            <a:srgbClr val="AB272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 R I E S T 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D5AC84-DD64-42FF-A2F4-C19C147FC665}"/>
              </a:ext>
            </a:extLst>
          </p:cNvPr>
          <p:cNvSpPr/>
          <p:nvPr/>
        </p:nvSpPr>
        <p:spPr>
          <a:xfrm>
            <a:off x="5618956" y="1348581"/>
            <a:ext cx="954088" cy="954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F3CC6-A788-43D4-9980-2CE34F6DFC8F}"/>
              </a:ext>
            </a:extLst>
          </p:cNvPr>
          <p:cNvSpPr txBox="1"/>
          <p:nvPr/>
        </p:nvSpPr>
        <p:spPr>
          <a:xfrm>
            <a:off x="286545" y="1909256"/>
            <a:ext cx="11496152" cy="457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Duties of the Priesthood</a:t>
            </a:r>
            <a:endParaRPr lang="en-US" sz="1600" i="1" dirty="0">
              <a:solidFill>
                <a:schemeClr val="bg1"/>
              </a:solidFill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Preside at sacrifices (Lev. 1:5, 7-9, etc.)</a:t>
            </a:r>
            <a:endParaRPr lang="en-US" sz="1400" dirty="0">
              <a:solidFill>
                <a:schemeClr val="bg1"/>
              </a:solidFill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Supervise preparation of incense and anointing oil (Num. 4:16)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Offer incense on the altar of incense in front of the veil - High Priest only! (Exod. 30:7)</a:t>
            </a:r>
            <a:endParaRPr lang="en-US" sz="1400" dirty="0">
              <a:solidFill>
                <a:schemeClr val="bg1"/>
              </a:solidFill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Trimming and lighting the golden candlestick (Exod. 30:8)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Oversee travel preparations for the tabernacle (Num. 4:5-33)</a:t>
            </a:r>
            <a:endParaRPr lang="en-US" sz="1400" dirty="0">
              <a:solidFill>
                <a:schemeClr val="bg1"/>
              </a:solidFill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Judge difficult cases (Deut. 17:8-13)</a:t>
            </a:r>
            <a:endParaRPr lang="en-US" sz="1400" dirty="0">
              <a:solidFill>
                <a:schemeClr val="bg1"/>
              </a:solidFill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Teach the law of God to the people (Deut. 17:10-11; 33:8-10)</a:t>
            </a:r>
            <a:endParaRPr lang="en-US" sz="1400" dirty="0">
              <a:solidFill>
                <a:schemeClr val="bg1"/>
              </a:solidFill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Keep copies of the law and read it at appointed times (Deut. 31:9-13)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BCFDF-5F54-45EC-B832-331F7A3E1356}"/>
              </a:ext>
            </a:extLst>
          </p:cNvPr>
          <p:cNvSpPr/>
          <p:nvPr/>
        </p:nvSpPr>
        <p:spPr>
          <a:xfrm>
            <a:off x="581025" y="1909256"/>
            <a:ext cx="10848975" cy="898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844E5-A768-4C2E-9D08-DE5ECBAAC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593" t="8324" r="13137" b="8795"/>
          <a:stretch/>
        </p:blipFill>
        <p:spPr>
          <a:xfrm>
            <a:off x="5618954" y="1348581"/>
            <a:ext cx="954090" cy="9540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442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3E6C60-E1A0-43DA-A14B-993248B4F13A}"/>
              </a:ext>
            </a:extLst>
          </p:cNvPr>
          <p:cNvSpPr txBox="1"/>
          <p:nvPr/>
        </p:nvSpPr>
        <p:spPr>
          <a:xfrm>
            <a:off x="152399" y="1027906"/>
            <a:ext cx="11887200" cy="54864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0A3F2-25D7-4080-AC9F-AA58D199B9B9}"/>
              </a:ext>
            </a:extLst>
          </p:cNvPr>
          <p:cNvSpPr txBox="1"/>
          <p:nvPr/>
        </p:nvSpPr>
        <p:spPr>
          <a:xfrm>
            <a:off x="4610101" y="399256"/>
            <a:ext cx="2971797" cy="1257300"/>
          </a:xfrm>
          <a:prstGeom prst="rect">
            <a:avLst/>
          </a:prstGeom>
          <a:solidFill>
            <a:srgbClr val="AB272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 R I E S T 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D5AC84-DD64-42FF-A2F4-C19C147FC665}"/>
              </a:ext>
            </a:extLst>
          </p:cNvPr>
          <p:cNvSpPr/>
          <p:nvPr/>
        </p:nvSpPr>
        <p:spPr>
          <a:xfrm>
            <a:off x="5618956" y="1348581"/>
            <a:ext cx="954088" cy="954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F3CC6-A788-43D4-9980-2CE34F6DFC8F}"/>
              </a:ext>
            </a:extLst>
          </p:cNvPr>
          <p:cNvSpPr txBox="1"/>
          <p:nvPr/>
        </p:nvSpPr>
        <p:spPr>
          <a:xfrm>
            <a:off x="286545" y="1909256"/>
            <a:ext cx="11496152" cy="457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Priestly Garments</a:t>
            </a:r>
            <a:endParaRPr lang="en-US" sz="1600" i="1" dirty="0">
              <a:solidFill>
                <a:schemeClr val="bg1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BCFDF-5F54-45EC-B832-331F7A3E1356}"/>
              </a:ext>
            </a:extLst>
          </p:cNvPr>
          <p:cNvSpPr/>
          <p:nvPr/>
        </p:nvSpPr>
        <p:spPr>
          <a:xfrm>
            <a:off x="581025" y="1909256"/>
            <a:ext cx="10848975" cy="898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836649ED-4AC5-4322-B050-652429F73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29435"/>
              </p:ext>
            </p:extLst>
          </p:nvPr>
        </p:nvGraphicFramePr>
        <p:xfrm>
          <a:off x="409301" y="2560479"/>
          <a:ext cx="11373396" cy="380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25">
                  <a:extLst>
                    <a:ext uri="{9D8B030D-6E8A-4147-A177-3AD203B41FA5}">
                      <a16:colId xmlns:a16="http://schemas.microsoft.com/office/drawing/2014/main" val="4058555198"/>
                    </a:ext>
                  </a:extLst>
                </a:gridCol>
                <a:gridCol w="5454371">
                  <a:extLst>
                    <a:ext uri="{9D8B030D-6E8A-4147-A177-3AD203B41FA5}">
                      <a16:colId xmlns:a16="http://schemas.microsoft.com/office/drawing/2014/main" val="4104206129"/>
                    </a:ext>
                  </a:extLst>
                </a:gridCol>
              </a:tblGrid>
              <a:tr h="380489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u="none" dirty="0"/>
                        <a:t>High Priest  </a:t>
                      </a:r>
                      <a:r>
                        <a:rPr lang="en-US" sz="1800" b="0" u="none" dirty="0"/>
                        <a:t>(Aaron)</a:t>
                      </a:r>
                      <a:endParaRPr lang="en-US" sz="2000" b="0" u="none" dirty="0"/>
                    </a:p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Linen undergarment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Tunic (coat)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Robe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Ephod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Breastplate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Turban (miter)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Gold plate</a:t>
                      </a:r>
                    </a:p>
                    <a:p>
                      <a:pPr marL="457200" lvl="1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i="1" u="none" dirty="0"/>
                        <a:t>“Holy to the Lord”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Sash (girdle)</a:t>
                      </a:r>
                      <a:endParaRPr lang="en-US" sz="1400" b="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u="none" dirty="0"/>
                        <a:t>Priests  </a:t>
                      </a:r>
                      <a:r>
                        <a:rPr lang="en-US" sz="1800" b="0" u="none" dirty="0"/>
                        <a:t>(Sons of Aaron)</a:t>
                      </a:r>
                      <a:endParaRPr lang="en-US" sz="2000" b="0" u="none" dirty="0"/>
                    </a:p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Linen undergarment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Tunic (coat)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Sash (girdle)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/>
                        <a:t>Turban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87292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E1844E5-A768-4C2E-9D08-DE5ECBAAC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593" t="8324" r="13137" b="8795"/>
          <a:stretch/>
        </p:blipFill>
        <p:spPr>
          <a:xfrm>
            <a:off x="5618954" y="1348581"/>
            <a:ext cx="954090" cy="954088"/>
          </a:xfrm>
          <a:prstGeom prst="ellipse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4B22CFB-7EFD-43CA-8159-A32E359FFC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03"/>
          <a:stretch/>
        </p:blipFill>
        <p:spPr>
          <a:xfrm>
            <a:off x="9328757" y="2410904"/>
            <a:ext cx="1892862" cy="4111881"/>
          </a:xfrm>
          <a:prstGeom prst="rect">
            <a:avLst/>
          </a:prstGeom>
        </p:spPr>
      </p:pic>
      <p:pic>
        <p:nvPicPr>
          <p:cNvPr id="18" name="Picture 17" descr="A person wearing a costume&#10;&#10;Description automatically generated">
            <a:extLst>
              <a:ext uri="{FF2B5EF4-FFF2-40B4-BE49-F238E27FC236}">
                <a16:creationId xmlns:a16="http://schemas.microsoft.com/office/drawing/2014/main" id="{F301DC5A-09CA-454A-8A1C-9B492FC13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53" y="2410904"/>
            <a:ext cx="2293395" cy="41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3E6C60-E1A0-43DA-A14B-993248B4F13A}"/>
              </a:ext>
            </a:extLst>
          </p:cNvPr>
          <p:cNvSpPr txBox="1"/>
          <p:nvPr/>
        </p:nvSpPr>
        <p:spPr>
          <a:xfrm>
            <a:off x="152399" y="1027906"/>
            <a:ext cx="11887200" cy="54864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0A3F2-25D7-4080-AC9F-AA58D199B9B9}"/>
              </a:ext>
            </a:extLst>
          </p:cNvPr>
          <p:cNvSpPr txBox="1"/>
          <p:nvPr/>
        </p:nvSpPr>
        <p:spPr>
          <a:xfrm>
            <a:off x="4610101" y="399256"/>
            <a:ext cx="2971797" cy="1257300"/>
          </a:xfrm>
          <a:prstGeom prst="rect">
            <a:avLst/>
          </a:prstGeom>
          <a:solidFill>
            <a:srgbClr val="AB272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 R I E S T 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D5AC84-DD64-42FF-A2F4-C19C147FC665}"/>
              </a:ext>
            </a:extLst>
          </p:cNvPr>
          <p:cNvSpPr/>
          <p:nvPr/>
        </p:nvSpPr>
        <p:spPr>
          <a:xfrm>
            <a:off x="5618956" y="1348581"/>
            <a:ext cx="954088" cy="954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F3CC6-A788-43D4-9980-2CE34F6DFC8F}"/>
              </a:ext>
            </a:extLst>
          </p:cNvPr>
          <p:cNvSpPr txBox="1"/>
          <p:nvPr/>
        </p:nvSpPr>
        <p:spPr>
          <a:xfrm>
            <a:off x="286545" y="1909256"/>
            <a:ext cx="11496152" cy="457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The Tabernacle</a:t>
            </a:r>
            <a:endParaRPr lang="en-US" sz="1600" i="1" dirty="0">
              <a:solidFill>
                <a:schemeClr val="bg1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BCFDF-5F54-45EC-B832-331F7A3E1356}"/>
              </a:ext>
            </a:extLst>
          </p:cNvPr>
          <p:cNvSpPr/>
          <p:nvPr/>
        </p:nvSpPr>
        <p:spPr>
          <a:xfrm>
            <a:off x="581025" y="1909256"/>
            <a:ext cx="10848975" cy="898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844E5-A768-4C2E-9D08-DE5ECBAAC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593" t="8324" r="13137" b="8795"/>
          <a:stretch/>
        </p:blipFill>
        <p:spPr>
          <a:xfrm>
            <a:off x="5618954" y="1348581"/>
            <a:ext cx="954090" cy="954088"/>
          </a:xfrm>
          <a:prstGeom prst="ellipse">
            <a:avLst/>
          </a:prstGeom>
        </p:spPr>
      </p:pic>
      <p:pic>
        <p:nvPicPr>
          <p:cNvPr id="7" name="Picture 6" descr="A picture containing table, old, tent, building&#10;&#10;Description automatically generated">
            <a:extLst>
              <a:ext uri="{FF2B5EF4-FFF2-40B4-BE49-F238E27FC236}">
                <a16:creationId xmlns:a16="http://schemas.microsoft.com/office/drawing/2014/main" id="{D99146B2-D850-4203-8A06-F3B2A896A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5" y="2716296"/>
            <a:ext cx="5713661" cy="374244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E4BC38C-1BAD-42D0-87ED-A8CC92510A81}"/>
              </a:ext>
            </a:extLst>
          </p:cNvPr>
          <p:cNvSpPr/>
          <p:nvPr/>
        </p:nvSpPr>
        <p:spPr>
          <a:xfrm>
            <a:off x="3535680" y="4206240"/>
            <a:ext cx="1062446" cy="949234"/>
          </a:xfrm>
          <a:custGeom>
            <a:avLst/>
            <a:gdLst>
              <a:gd name="connsiteX0" fmla="*/ 0 w 1062446"/>
              <a:gd name="connsiteY0" fmla="*/ 0 h 949234"/>
              <a:gd name="connsiteX1" fmla="*/ 8709 w 1062446"/>
              <a:gd name="connsiteY1" fmla="*/ 766354 h 949234"/>
              <a:gd name="connsiteX2" fmla="*/ 1062446 w 1062446"/>
              <a:gd name="connsiteY2" fmla="*/ 949234 h 949234"/>
              <a:gd name="connsiteX3" fmla="*/ 1053737 w 1062446"/>
              <a:gd name="connsiteY3" fmla="*/ 104503 h 949234"/>
              <a:gd name="connsiteX4" fmla="*/ 0 w 1062446"/>
              <a:gd name="connsiteY4" fmla="*/ 0 h 9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446" h="949234">
                <a:moveTo>
                  <a:pt x="0" y="0"/>
                </a:moveTo>
                <a:lnTo>
                  <a:pt x="8709" y="766354"/>
                </a:lnTo>
                <a:lnTo>
                  <a:pt x="1062446" y="949234"/>
                </a:lnTo>
                <a:lnTo>
                  <a:pt x="1053737" y="104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719614-C8D5-4CDE-9D7F-14C002C8A909}"/>
              </a:ext>
            </a:extLst>
          </p:cNvPr>
          <p:cNvGrpSpPr/>
          <p:nvPr/>
        </p:nvGrpSpPr>
        <p:grpSpPr>
          <a:xfrm>
            <a:off x="6286500" y="2716296"/>
            <a:ext cx="5621856" cy="3742448"/>
            <a:chOff x="6286500" y="2716296"/>
            <a:chExt cx="5621856" cy="3742448"/>
          </a:xfrm>
        </p:grpSpPr>
        <p:pic>
          <p:nvPicPr>
            <p:cNvPr id="10" name="Picture 9" descr="A close up of a cage&#10;&#10;Description automatically generated">
              <a:extLst>
                <a:ext uri="{FF2B5EF4-FFF2-40B4-BE49-F238E27FC236}">
                  <a16:creationId xmlns:a16="http://schemas.microsoft.com/office/drawing/2014/main" id="{F1E445E5-A53C-4505-9930-F76F64F83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685" y="2716296"/>
              <a:ext cx="5613671" cy="3742448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A98C1BC-CCD2-4860-9D07-F9008665FF31}"/>
                </a:ext>
              </a:extLst>
            </p:cNvPr>
            <p:cNvSpPr/>
            <p:nvPr/>
          </p:nvSpPr>
          <p:spPr>
            <a:xfrm>
              <a:off x="6286500" y="2717800"/>
              <a:ext cx="5619750" cy="3740150"/>
            </a:xfrm>
            <a:custGeom>
              <a:avLst/>
              <a:gdLst>
                <a:gd name="connsiteX0" fmla="*/ 0 w 5619750"/>
                <a:gd name="connsiteY0" fmla="*/ 1333500 h 3740150"/>
                <a:gd name="connsiteX1" fmla="*/ 3143250 w 5619750"/>
                <a:gd name="connsiteY1" fmla="*/ 152400 h 3740150"/>
                <a:gd name="connsiteX2" fmla="*/ 4800600 w 5619750"/>
                <a:gd name="connsiteY2" fmla="*/ 641350 h 3740150"/>
                <a:gd name="connsiteX3" fmla="*/ 5194300 w 5619750"/>
                <a:gd name="connsiteY3" fmla="*/ 2006600 h 3740150"/>
                <a:gd name="connsiteX4" fmla="*/ 4565650 w 5619750"/>
                <a:gd name="connsiteY4" fmla="*/ 2292350 h 3740150"/>
                <a:gd name="connsiteX5" fmla="*/ 4641850 w 5619750"/>
                <a:gd name="connsiteY5" fmla="*/ 2159000 h 3740150"/>
                <a:gd name="connsiteX6" fmla="*/ 4686300 w 5619750"/>
                <a:gd name="connsiteY6" fmla="*/ 1993900 h 3740150"/>
                <a:gd name="connsiteX7" fmla="*/ 4660900 w 5619750"/>
                <a:gd name="connsiteY7" fmla="*/ 1955800 h 3740150"/>
                <a:gd name="connsiteX8" fmla="*/ 2216150 w 5619750"/>
                <a:gd name="connsiteY8" fmla="*/ 3054350 h 3740150"/>
                <a:gd name="connsiteX9" fmla="*/ 2514600 w 5619750"/>
                <a:gd name="connsiteY9" fmla="*/ 3060700 h 3740150"/>
                <a:gd name="connsiteX10" fmla="*/ 2876550 w 5619750"/>
                <a:gd name="connsiteY10" fmla="*/ 3041650 h 3740150"/>
                <a:gd name="connsiteX11" fmla="*/ 2749550 w 5619750"/>
                <a:gd name="connsiteY11" fmla="*/ 3162300 h 3740150"/>
                <a:gd name="connsiteX12" fmla="*/ 1682750 w 5619750"/>
                <a:gd name="connsiteY12" fmla="*/ 3644900 h 3740150"/>
                <a:gd name="connsiteX13" fmla="*/ 1612900 w 5619750"/>
                <a:gd name="connsiteY13" fmla="*/ 3346450 h 3740150"/>
                <a:gd name="connsiteX14" fmla="*/ 1301750 w 5619750"/>
                <a:gd name="connsiteY14" fmla="*/ 3498850 h 3740150"/>
                <a:gd name="connsiteX15" fmla="*/ 25400 w 5619750"/>
                <a:gd name="connsiteY15" fmla="*/ 2927350 h 3740150"/>
                <a:gd name="connsiteX16" fmla="*/ 19050 w 5619750"/>
                <a:gd name="connsiteY16" fmla="*/ 3740150 h 3740150"/>
                <a:gd name="connsiteX17" fmla="*/ 5619750 w 5619750"/>
                <a:gd name="connsiteY17" fmla="*/ 3740150 h 3740150"/>
                <a:gd name="connsiteX18" fmla="*/ 5619750 w 5619750"/>
                <a:gd name="connsiteY18" fmla="*/ 0 h 3740150"/>
                <a:gd name="connsiteX19" fmla="*/ 19050 w 5619750"/>
                <a:gd name="connsiteY19" fmla="*/ 6350 h 3740150"/>
                <a:gd name="connsiteX20" fmla="*/ 0 w 5619750"/>
                <a:gd name="connsiteY20" fmla="*/ 1333500 h 374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19750" h="3740150">
                  <a:moveTo>
                    <a:pt x="0" y="1333500"/>
                  </a:moveTo>
                  <a:lnTo>
                    <a:pt x="3143250" y="152400"/>
                  </a:lnTo>
                  <a:lnTo>
                    <a:pt x="4800600" y="641350"/>
                  </a:lnTo>
                  <a:lnTo>
                    <a:pt x="5194300" y="2006600"/>
                  </a:lnTo>
                  <a:lnTo>
                    <a:pt x="4565650" y="2292350"/>
                  </a:lnTo>
                  <a:lnTo>
                    <a:pt x="4641850" y="2159000"/>
                  </a:lnTo>
                  <a:lnTo>
                    <a:pt x="4686300" y="1993900"/>
                  </a:lnTo>
                  <a:lnTo>
                    <a:pt x="4660900" y="1955800"/>
                  </a:lnTo>
                  <a:lnTo>
                    <a:pt x="2216150" y="3054350"/>
                  </a:lnTo>
                  <a:lnTo>
                    <a:pt x="2514600" y="3060700"/>
                  </a:lnTo>
                  <a:lnTo>
                    <a:pt x="2876550" y="3041650"/>
                  </a:lnTo>
                  <a:lnTo>
                    <a:pt x="2749550" y="3162300"/>
                  </a:lnTo>
                  <a:lnTo>
                    <a:pt x="1682750" y="3644900"/>
                  </a:lnTo>
                  <a:lnTo>
                    <a:pt x="1612900" y="3346450"/>
                  </a:lnTo>
                  <a:lnTo>
                    <a:pt x="1301750" y="3498850"/>
                  </a:lnTo>
                  <a:lnTo>
                    <a:pt x="25400" y="2927350"/>
                  </a:lnTo>
                  <a:cubicBezTo>
                    <a:pt x="23283" y="3198283"/>
                    <a:pt x="21167" y="3469217"/>
                    <a:pt x="19050" y="3740150"/>
                  </a:cubicBezTo>
                  <a:lnTo>
                    <a:pt x="5619750" y="3740150"/>
                  </a:lnTo>
                  <a:lnTo>
                    <a:pt x="5619750" y="0"/>
                  </a:lnTo>
                  <a:lnTo>
                    <a:pt x="19050" y="6350"/>
                  </a:lnTo>
                  <a:cubicBezTo>
                    <a:pt x="21167" y="450850"/>
                    <a:pt x="23283" y="895350"/>
                    <a:pt x="0" y="1333500"/>
                  </a:cubicBez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10E878-D8EA-4861-B472-43445EDB963A}"/>
              </a:ext>
            </a:extLst>
          </p:cNvPr>
          <p:cNvCxnSpPr>
            <a:stCxn id="12" idx="0"/>
          </p:cNvCxnSpPr>
          <p:nvPr/>
        </p:nvCxnSpPr>
        <p:spPr>
          <a:xfrm flipV="1">
            <a:off x="3535680" y="2907587"/>
            <a:ext cx="5906271" cy="1298653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CBB173-E6E9-4E17-8547-FC39AEC2343E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3544389" y="4972594"/>
            <a:ext cx="4037509" cy="1212449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9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3E6C60-E1A0-43DA-A14B-993248B4F13A}"/>
              </a:ext>
            </a:extLst>
          </p:cNvPr>
          <p:cNvSpPr txBox="1"/>
          <p:nvPr/>
        </p:nvSpPr>
        <p:spPr>
          <a:xfrm>
            <a:off x="152399" y="1027906"/>
            <a:ext cx="11887200" cy="54864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0A3F2-25D7-4080-AC9F-AA58D199B9B9}"/>
              </a:ext>
            </a:extLst>
          </p:cNvPr>
          <p:cNvSpPr txBox="1"/>
          <p:nvPr/>
        </p:nvSpPr>
        <p:spPr>
          <a:xfrm>
            <a:off x="4610101" y="399256"/>
            <a:ext cx="2971797" cy="1257300"/>
          </a:xfrm>
          <a:prstGeom prst="rect">
            <a:avLst/>
          </a:prstGeom>
          <a:solidFill>
            <a:srgbClr val="AB272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 R I E S T 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D5AC84-DD64-42FF-A2F4-C19C147FC665}"/>
              </a:ext>
            </a:extLst>
          </p:cNvPr>
          <p:cNvSpPr/>
          <p:nvPr/>
        </p:nvSpPr>
        <p:spPr>
          <a:xfrm>
            <a:off x="5618956" y="1348581"/>
            <a:ext cx="954088" cy="954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F3CC6-A788-43D4-9980-2CE34F6DFC8F}"/>
              </a:ext>
            </a:extLst>
          </p:cNvPr>
          <p:cNvSpPr txBox="1"/>
          <p:nvPr/>
        </p:nvSpPr>
        <p:spPr>
          <a:xfrm>
            <a:off x="286544" y="1909256"/>
            <a:ext cx="11591419" cy="457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Consecration of the Priests </a:t>
            </a:r>
            <a:r>
              <a:rPr lang="en-US" dirty="0">
                <a:solidFill>
                  <a:schemeClr val="bg1"/>
                </a:solidFill>
              </a:rPr>
              <a:t>(Lev 8-9)</a:t>
            </a:r>
          </a:p>
          <a:p>
            <a:pPr>
              <a:spcAft>
                <a:spcPts val="1200"/>
              </a:spcAft>
            </a:pPr>
            <a:r>
              <a:rPr lang="en-US" sz="2000" i="1" dirty="0">
                <a:solidFill>
                  <a:schemeClr val="bg1"/>
                </a:solidFill>
              </a:rPr>
              <a:t>“…just as the Lord had commanded”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Just as with the tabernacle (Exod. 40), the appearing of the Lord’s glory is preceded by the people having done everything according to His instruction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	Exod. 38-40 – repeated 17x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	Lev. 8-10 – repeated 15x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</a:rPr>
              <a:t>To know the Lord’s will is a great </a:t>
            </a:r>
            <a:r>
              <a:rPr lang="en-US" sz="2000" u="sng" dirty="0">
                <a:solidFill>
                  <a:schemeClr val="bg1"/>
                </a:solidFill>
              </a:rPr>
              <a:t>blessing</a:t>
            </a:r>
            <a:r>
              <a:rPr lang="en-US" sz="2000" dirty="0">
                <a:solidFill>
                  <a:schemeClr val="bg1"/>
                </a:solidFill>
              </a:rPr>
              <a:t>… and a great </a:t>
            </a:r>
            <a:r>
              <a:rPr lang="en-US" sz="2000" u="sng" dirty="0">
                <a:solidFill>
                  <a:schemeClr val="bg1"/>
                </a:solidFill>
              </a:rPr>
              <a:t>responsibility</a:t>
            </a:r>
            <a:r>
              <a:rPr lang="en-US" sz="2000" dirty="0">
                <a:solidFill>
                  <a:schemeClr val="bg1"/>
                </a:solidFill>
              </a:rPr>
              <a:t>!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elaborate ordination ceremony emphasizes the intentionality and care to be taken in worshiping the Lord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vestiture and consecration of the priests and the atonement offerings took place in full view of the community… (</a:t>
            </a:r>
            <a:r>
              <a:rPr lang="en-US" dirty="0" err="1">
                <a:solidFill>
                  <a:schemeClr val="bg1"/>
                </a:solidFill>
              </a:rPr>
              <a:t>ch</a:t>
            </a:r>
            <a:r>
              <a:rPr lang="en-US" dirty="0">
                <a:solidFill>
                  <a:schemeClr val="bg1"/>
                </a:solidFill>
              </a:rPr>
              <a:t> 8-9)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…as did the penalty for treating the Lord’s commands with contempt (</a:t>
            </a:r>
            <a:r>
              <a:rPr lang="en-US" dirty="0" err="1">
                <a:solidFill>
                  <a:schemeClr val="bg1"/>
                </a:solidFill>
              </a:rPr>
              <a:t>ch</a:t>
            </a:r>
            <a:r>
              <a:rPr lang="en-US" dirty="0">
                <a:solidFill>
                  <a:schemeClr val="bg1"/>
                </a:solidFill>
              </a:rPr>
              <a:t> 10)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BCFDF-5F54-45EC-B832-331F7A3E1356}"/>
              </a:ext>
            </a:extLst>
          </p:cNvPr>
          <p:cNvSpPr/>
          <p:nvPr/>
        </p:nvSpPr>
        <p:spPr>
          <a:xfrm>
            <a:off x="581025" y="1909256"/>
            <a:ext cx="10848975" cy="898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844E5-A768-4C2E-9D08-DE5ECBAAC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593" t="8324" r="13137" b="8795"/>
          <a:stretch/>
        </p:blipFill>
        <p:spPr>
          <a:xfrm>
            <a:off x="5618954" y="1348581"/>
            <a:ext cx="954090" cy="9540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839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811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Higginbotham, Adam</dc:creator>
  <cp:lastModifiedBy>Higginbotham, Adam</cp:lastModifiedBy>
  <cp:revision>130</cp:revision>
  <dcterms:created xsi:type="dcterms:W3CDTF">2020-01-10T17:37:02Z</dcterms:created>
  <dcterms:modified xsi:type="dcterms:W3CDTF">2020-03-05T14:23:14Z</dcterms:modified>
</cp:coreProperties>
</file>