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5" r:id="rId5"/>
    <p:sldId id="266" r:id="rId6"/>
    <p:sldId id="267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AB272F"/>
    <a:srgbClr val="19D2B9"/>
    <a:srgbClr val="11253A"/>
    <a:srgbClr val="234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7C280-14AF-4B20-A245-A031CB9DB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C9594-BD43-41C9-8BF2-C1DA2D3E1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07083-B30B-43E1-A0B5-2099E1DE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E1069-525A-4390-8B26-CC2DAF278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E305A-E4FC-4682-9962-BD8857910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6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7230-2939-4AB9-B968-27D59C40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80051-E390-485F-BA5A-ED1A69BA2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06037-330A-4301-BF7E-9E2012C7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BBF1-3EEF-4260-828E-5A1FD3AF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2356E-A46A-4AED-8D0B-FE4B6BCD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3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5C1C0A-DF62-4D08-808D-508CC04B0A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81987-C507-4392-BCD9-D8006B5EF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71791-82D5-4F05-A654-AA57A721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D4653-6615-493C-885F-C46D3817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39FD3-29FB-4659-B5EA-9F0331B5A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B24F2-5B52-4B3E-BF69-75202735D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13B81-0DBE-4DDA-A63D-DF89F6302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3F84F-7685-49B4-AFAE-515A2C58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E6016-2AF0-475C-B35A-A2AD27F77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78F88-14C2-45A0-97A3-D43A7C12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3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E120D-457C-4D4F-AADA-0EC11BB4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115B8-1557-4ABF-8395-E789EA791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C973C-BBBE-4F7F-9BAC-A076522D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1DD96-54E5-4D34-AC32-2AE30542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41FEC-2E84-4F21-A30E-43559619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0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FCE6-6EA6-49AC-B64C-84996B5F4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76259-4301-4D3A-8151-6E3315E688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B402E-D5BA-4624-962C-7EFDE749C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42174-7ECB-4808-8932-C6572D077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C5E5F-AFFC-4091-8F96-900E3FF25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BFE40-5EBD-4F6D-8386-3B593A062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4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6705A-476B-498D-BCAE-0D420057E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23FAA-8B2F-4F76-A563-F855DD385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4F0B9-4F54-4067-8181-AE00AB6EB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C4B388-A4FF-47EF-92D1-EEFA96921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87A6C3-D00E-4A37-8E3F-BD467930E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371A49-7447-4088-9706-48580B72D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F740A2-5712-4021-B73A-795119476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389F4-A87F-46F9-B23B-61405167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0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776E6-0522-41DC-B75F-2B7B419D6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BFB57-00B1-4E37-8B1D-A6FF6757D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0C053-AC75-4869-993A-6936FC635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4FADB9-9640-42D4-B6A8-3AB23879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4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655BD9-6293-4250-8F30-A3A71211C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C8BDF-7D9A-4775-A052-01C9F914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8C8C1-FFB6-469C-8D69-6DE851FB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7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2403-83A4-4B98-BAB1-22227D48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5D036-3710-4495-A0F8-CFADFB19D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6071C9-1452-4B48-9002-2C51CCC44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899EE-82C0-4205-AE16-65ABF99B0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259A2-16E1-40D6-8A69-6E82DFC9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26634-31FA-4512-B4D6-460DAD0D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6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013B0-A29F-4D25-997D-6A8DC7FA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69B4C-AEEF-4929-9E38-E87D32E0DB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BE802-E454-4188-9F9B-A6481266A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B888D-FE17-4D9B-8E35-6F5EBA5F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9DAE6-34B7-4E43-9E6D-A396BDF2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2758B-2A9E-4093-8FF0-DB129CE3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5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E5C39-ED73-4660-B3AA-ABC7A1A7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F07D8-607B-410A-8D4D-04A876851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E6D2B-210E-4371-9277-8B31CC162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9A6B0-8A23-4DE4-887E-BB599D13EA2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6CB02-22D9-4F8E-A38B-D5B375950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E1A2F-89D2-456D-8DD3-7D718C0C7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5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9188-35F8-4ED4-A6DA-FABBAB2AE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70BE7-EB2E-46F3-9267-E55F7F7AD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0C4E23-8108-487C-8440-ADA6432EC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6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52E52-BDD8-4CBC-9BFF-D9DCCA27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61DD5-7763-4BD1-BA08-0162B8E5D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D5F2DD-FD9B-4A6E-8EC1-49CD29A4E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1C16BE1-EA2D-42AE-A48C-49FC2FC5627E}"/>
              </a:ext>
            </a:extLst>
          </p:cNvPr>
          <p:cNvSpPr/>
          <p:nvPr/>
        </p:nvSpPr>
        <p:spPr>
          <a:xfrm>
            <a:off x="2561720" y="3260508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10" descr="Goat">
            <a:extLst>
              <a:ext uri="{FF2B5EF4-FFF2-40B4-BE49-F238E27FC236}">
                <a16:creationId xmlns:a16="http://schemas.microsoft.com/office/drawing/2014/main" id="{22307A28-2D98-42AD-848C-EEB6347DF8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5864" y="3394652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69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35FF3AC-F19D-480C-B7D6-E68EA339A01C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19D2B9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 I T U A L 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1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Goat">
            <a:extLst>
              <a:ext uri="{FF2B5EF4-FFF2-40B4-BE49-F238E27FC236}">
                <a16:creationId xmlns:a16="http://schemas.microsoft.com/office/drawing/2014/main" id="{CAF224F0-31EE-4760-B487-AA848F211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3100" y="1482725"/>
            <a:ext cx="685800" cy="6858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E021C3-67BA-4620-B0EF-AEA86C417420}"/>
              </a:ext>
            </a:extLst>
          </p:cNvPr>
          <p:cNvSpPr txBox="1"/>
          <p:nvPr/>
        </p:nvSpPr>
        <p:spPr>
          <a:xfrm>
            <a:off x="1340608" y="1929825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 A C R I F I C E 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BF3CC6-A788-43D4-9980-2CE34F6DFC8F}"/>
              </a:ext>
            </a:extLst>
          </p:cNvPr>
          <p:cNvSpPr txBox="1"/>
          <p:nvPr/>
        </p:nvSpPr>
        <p:spPr>
          <a:xfrm>
            <a:off x="782460" y="2514600"/>
            <a:ext cx="10627080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Five primary categories: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CAEF3F2-90C5-497A-B501-A1BBB60C1E49}"/>
              </a:ext>
            </a:extLst>
          </p:cNvPr>
          <p:cNvGrpSpPr/>
          <p:nvPr/>
        </p:nvGrpSpPr>
        <p:grpSpPr>
          <a:xfrm>
            <a:off x="1537668" y="3308772"/>
            <a:ext cx="9108841" cy="2651905"/>
            <a:chOff x="1332785" y="3308772"/>
            <a:chExt cx="9108841" cy="265190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491E16D-1603-40AF-B992-DFE1EFC92810}"/>
                </a:ext>
              </a:extLst>
            </p:cNvPr>
            <p:cNvGrpSpPr/>
            <p:nvPr/>
          </p:nvGrpSpPr>
          <p:grpSpPr>
            <a:xfrm>
              <a:off x="1332785" y="3308772"/>
              <a:ext cx="2047875" cy="1767943"/>
              <a:chOff x="1459027" y="3540766"/>
              <a:chExt cx="2047875" cy="1767943"/>
            </a:xfrm>
          </p:grpSpPr>
          <p:sp>
            <p:nvSpPr>
              <p:cNvPr id="2" name="Hexagon 1">
                <a:extLst>
                  <a:ext uri="{FF2B5EF4-FFF2-40B4-BE49-F238E27FC236}">
                    <a16:creationId xmlns:a16="http://schemas.microsoft.com/office/drawing/2014/main" id="{4D1ADC1C-C998-4EB9-B64B-EE4163211BEA}"/>
                  </a:ext>
                </a:extLst>
              </p:cNvPr>
              <p:cNvSpPr/>
              <p:nvPr/>
            </p:nvSpPr>
            <p:spPr>
              <a:xfrm>
                <a:off x="1459027" y="3540766"/>
                <a:ext cx="2047875" cy="1765409"/>
              </a:xfrm>
              <a:prstGeom prst="hexagon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5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6F5CF7-3C3B-4782-8E05-A8DD1CCF0E7E}"/>
                  </a:ext>
                </a:extLst>
              </p:cNvPr>
              <p:cNvSpPr txBox="1"/>
              <p:nvPr/>
            </p:nvSpPr>
            <p:spPr>
              <a:xfrm>
                <a:off x="1904999" y="3543300"/>
                <a:ext cx="1171576" cy="17654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BURNT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OFFERING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9AF1EB2-F955-4937-8F76-88542AC73CD4}"/>
                </a:ext>
              </a:extLst>
            </p:cNvPr>
            <p:cNvGrpSpPr/>
            <p:nvPr/>
          </p:nvGrpSpPr>
          <p:grpSpPr>
            <a:xfrm>
              <a:off x="3101938" y="4194639"/>
              <a:ext cx="2047875" cy="1765409"/>
              <a:chOff x="1466850" y="3543300"/>
              <a:chExt cx="2047875" cy="1765409"/>
            </a:xfrm>
          </p:grpSpPr>
          <p:sp>
            <p:nvSpPr>
              <p:cNvPr id="17" name="Hexagon 16">
                <a:extLst>
                  <a:ext uri="{FF2B5EF4-FFF2-40B4-BE49-F238E27FC236}">
                    <a16:creationId xmlns:a16="http://schemas.microsoft.com/office/drawing/2014/main" id="{9036500B-AD77-4E07-852C-40E4F959B09E}"/>
                  </a:ext>
                </a:extLst>
              </p:cNvPr>
              <p:cNvSpPr/>
              <p:nvPr/>
            </p:nvSpPr>
            <p:spPr>
              <a:xfrm>
                <a:off x="1466850" y="3543300"/>
                <a:ext cx="2047875" cy="1765409"/>
              </a:xfrm>
              <a:prstGeom prst="hexagon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5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E752397-706F-4049-A74E-9FB2A48E301F}"/>
                  </a:ext>
                </a:extLst>
              </p:cNvPr>
              <p:cNvSpPr txBox="1"/>
              <p:nvPr/>
            </p:nvSpPr>
            <p:spPr>
              <a:xfrm>
                <a:off x="1904999" y="3543300"/>
                <a:ext cx="1171576" cy="17654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GRAIN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OFFERING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342CA9D-A972-4B76-91E3-787100CAEC0A}"/>
                </a:ext>
              </a:extLst>
            </p:cNvPr>
            <p:cNvGrpSpPr/>
            <p:nvPr/>
          </p:nvGrpSpPr>
          <p:grpSpPr>
            <a:xfrm>
              <a:off x="4863268" y="3311306"/>
              <a:ext cx="2047875" cy="1765409"/>
              <a:chOff x="1466850" y="3543300"/>
              <a:chExt cx="2047875" cy="1765409"/>
            </a:xfrm>
          </p:grpSpPr>
          <p:sp>
            <p:nvSpPr>
              <p:cNvPr id="20" name="Hexagon 19">
                <a:extLst>
                  <a:ext uri="{FF2B5EF4-FFF2-40B4-BE49-F238E27FC236}">
                    <a16:creationId xmlns:a16="http://schemas.microsoft.com/office/drawing/2014/main" id="{515B5D11-D694-4EEA-A896-2F6EB9884B1C}"/>
                  </a:ext>
                </a:extLst>
              </p:cNvPr>
              <p:cNvSpPr/>
              <p:nvPr/>
            </p:nvSpPr>
            <p:spPr>
              <a:xfrm>
                <a:off x="1466850" y="3543300"/>
                <a:ext cx="2047875" cy="1765409"/>
              </a:xfrm>
              <a:prstGeom prst="hexagon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5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1AA92E7-AC1C-4788-8654-009568B059F0}"/>
                  </a:ext>
                </a:extLst>
              </p:cNvPr>
              <p:cNvSpPr txBox="1"/>
              <p:nvPr/>
            </p:nvSpPr>
            <p:spPr>
              <a:xfrm>
                <a:off x="1904999" y="3543300"/>
                <a:ext cx="1171576" cy="17654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PEACE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OFFERING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BB13D46-5D58-44E4-B109-4A34CF391D4B}"/>
                </a:ext>
              </a:extLst>
            </p:cNvPr>
            <p:cNvGrpSpPr/>
            <p:nvPr/>
          </p:nvGrpSpPr>
          <p:grpSpPr>
            <a:xfrm>
              <a:off x="6628510" y="4195268"/>
              <a:ext cx="2047875" cy="1765409"/>
              <a:chOff x="1466850" y="3543300"/>
              <a:chExt cx="2047875" cy="1765409"/>
            </a:xfrm>
          </p:grpSpPr>
          <p:sp>
            <p:nvSpPr>
              <p:cNvPr id="23" name="Hexagon 22">
                <a:extLst>
                  <a:ext uri="{FF2B5EF4-FFF2-40B4-BE49-F238E27FC236}">
                    <a16:creationId xmlns:a16="http://schemas.microsoft.com/office/drawing/2014/main" id="{235B95BE-8931-4D6E-83CC-1765A5D97C09}"/>
                  </a:ext>
                </a:extLst>
              </p:cNvPr>
              <p:cNvSpPr/>
              <p:nvPr/>
            </p:nvSpPr>
            <p:spPr>
              <a:xfrm>
                <a:off x="1466850" y="3543300"/>
                <a:ext cx="2047875" cy="1765409"/>
              </a:xfrm>
              <a:prstGeom prst="hexagon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5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762CC83-04A1-40EB-9220-D0B14DCAD189}"/>
                  </a:ext>
                </a:extLst>
              </p:cNvPr>
              <p:cNvSpPr txBox="1"/>
              <p:nvPr/>
            </p:nvSpPr>
            <p:spPr>
              <a:xfrm>
                <a:off x="1904999" y="3543300"/>
                <a:ext cx="1171576" cy="17654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>
                  <a:lnSpc>
                    <a:spcPts val="50"/>
                  </a:lnSpc>
                </a:pPr>
                <a:endParaRPr lang="en-US" b="1" dirty="0">
                  <a:solidFill>
                    <a:schemeClr val="bg1"/>
                  </a:solidFill>
                </a:endParaRPr>
              </a:p>
              <a:p>
                <a:pPr algn="ctr">
                  <a:lnSpc>
                    <a:spcPts val="50"/>
                  </a:lnSpc>
                </a:pPr>
                <a:endParaRPr lang="en-US" b="1" dirty="0">
                  <a:solidFill>
                    <a:schemeClr val="bg1"/>
                  </a:solidFill>
                </a:endParaRPr>
              </a:p>
              <a:p>
                <a:pPr algn="ctr">
                  <a:lnSpc>
                    <a:spcPts val="50"/>
                  </a:lnSpc>
                </a:pPr>
                <a:r>
                  <a:rPr lang="en-US" b="1" dirty="0">
                    <a:solidFill>
                      <a:schemeClr val="bg1"/>
                    </a:solidFill>
                  </a:rPr>
                  <a:t>SIN</a:t>
                </a:r>
              </a:p>
              <a:p>
                <a:pPr algn="ctr"/>
                <a:r>
                  <a:rPr lang="en-US" sz="1200" dirty="0">
                    <a:solidFill>
                      <a:schemeClr val="bg1"/>
                    </a:solidFill>
                  </a:rPr>
                  <a:t>(PURIFICATION)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OFFERING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0456EB7-E7D5-4114-9067-80D5454C0AC8}"/>
                </a:ext>
              </a:extLst>
            </p:cNvPr>
            <p:cNvGrpSpPr/>
            <p:nvPr/>
          </p:nvGrpSpPr>
          <p:grpSpPr>
            <a:xfrm>
              <a:off x="8393751" y="3308773"/>
              <a:ext cx="2047875" cy="1765409"/>
              <a:chOff x="1466850" y="3543300"/>
              <a:chExt cx="2047875" cy="1765409"/>
            </a:xfrm>
          </p:grpSpPr>
          <p:sp>
            <p:nvSpPr>
              <p:cNvPr id="26" name="Hexagon 25">
                <a:extLst>
                  <a:ext uri="{FF2B5EF4-FFF2-40B4-BE49-F238E27FC236}">
                    <a16:creationId xmlns:a16="http://schemas.microsoft.com/office/drawing/2014/main" id="{EA0A1D3B-C60A-47DE-90C4-E6903CF1E585}"/>
                  </a:ext>
                </a:extLst>
              </p:cNvPr>
              <p:cNvSpPr/>
              <p:nvPr/>
            </p:nvSpPr>
            <p:spPr>
              <a:xfrm>
                <a:off x="1466850" y="3543300"/>
                <a:ext cx="2047875" cy="1765409"/>
              </a:xfrm>
              <a:prstGeom prst="hexagon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5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CB8296C-870F-48F0-BF4F-FCE39185C69A}"/>
                  </a:ext>
                </a:extLst>
              </p:cNvPr>
              <p:cNvSpPr txBox="1"/>
              <p:nvPr/>
            </p:nvSpPr>
            <p:spPr>
              <a:xfrm>
                <a:off x="1904999" y="3543300"/>
                <a:ext cx="1171576" cy="17654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</a:rPr>
                  <a:t>RESTITUTION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OFFERING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058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35FF3AC-F19D-480C-B7D6-E68EA339A01C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19D2B9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 I T U A L 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1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Goat">
            <a:extLst>
              <a:ext uri="{FF2B5EF4-FFF2-40B4-BE49-F238E27FC236}">
                <a16:creationId xmlns:a16="http://schemas.microsoft.com/office/drawing/2014/main" id="{CAF224F0-31EE-4760-B487-AA848F211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3100" y="1482725"/>
            <a:ext cx="685800" cy="6858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E021C3-67BA-4620-B0EF-AEA86C417420}"/>
              </a:ext>
            </a:extLst>
          </p:cNvPr>
          <p:cNvSpPr txBox="1"/>
          <p:nvPr/>
        </p:nvSpPr>
        <p:spPr>
          <a:xfrm>
            <a:off x="1340608" y="1190337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 A C R I F I C E 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BF3CC6-A788-43D4-9980-2CE34F6DFC8F}"/>
              </a:ext>
            </a:extLst>
          </p:cNvPr>
          <p:cNvSpPr txBox="1"/>
          <p:nvPr/>
        </p:nvSpPr>
        <p:spPr>
          <a:xfrm>
            <a:off x="286545" y="1909256"/>
            <a:ext cx="5580855" cy="457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Burnt Offering </a:t>
            </a:r>
          </a:p>
          <a:p>
            <a:pPr>
              <a:spcAft>
                <a:spcPts val="600"/>
              </a:spcAft>
            </a:pPr>
            <a:r>
              <a:rPr lang="en-US" sz="1400" b="1" i="1" dirty="0" err="1">
                <a:solidFill>
                  <a:schemeClr val="bg1"/>
                </a:solidFill>
              </a:rPr>
              <a:t>olah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i="1" dirty="0">
                <a:solidFill>
                  <a:schemeClr val="bg1"/>
                </a:solidFill>
              </a:rPr>
              <a:t> –  “</a:t>
            </a:r>
            <a:r>
              <a:rPr lang="en-US" sz="1400" dirty="0">
                <a:solidFill>
                  <a:schemeClr val="bg1"/>
                </a:solidFill>
              </a:rPr>
              <a:t>ascent, going up</a:t>
            </a:r>
            <a:r>
              <a:rPr lang="en-US" sz="1400" i="1" dirty="0">
                <a:solidFill>
                  <a:schemeClr val="bg1"/>
                </a:solidFill>
              </a:rPr>
              <a:t>”</a:t>
            </a:r>
          </a:p>
          <a:p>
            <a:pPr>
              <a:spcAft>
                <a:spcPts val="600"/>
              </a:spcAft>
            </a:pPr>
            <a:endParaRPr lang="en-US" sz="1600" b="1" i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Male cattle, sheep, goats and turtledoves or pigeons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Giver laid hands on animal’s head, killed it and flayed it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Priest sprinkled blood on the altar and placed the pieces of the animal on it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Except for hide, which is given to the priests (7:8), the animal is completely burned up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Ashes taken outside the camp to a clean place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Performed regularly, on specified occasions, and for some obligations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E92235-9385-49D0-A0FE-7CE80341483A}"/>
              </a:ext>
            </a:extLst>
          </p:cNvPr>
          <p:cNvSpPr txBox="1"/>
          <p:nvPr/>
        </p:nvSpPr>
        <p:spPr>
          <a:xfrm>
            <a:off x="6324600" y="1909256"/>
            <a:ext cx="5580855" cy="457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spcAft>
                <a:spcPts val="600"/>
              </a:spcAft>
            </a:pPr>
            <a:endParaRPr lang="en-US" sz="1600" dirty="0">
              <a:solidFill>
                <a:schemeClr val="bg1"/>
              </a:solidFill>
            </a:endParaRPr>
          </a:p>
          <a:p>
            <a:pPr algn="r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Lev 1:1-17;  6:8-13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Purpose: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A gift to God on behalf of the individual in order to be “accepted by the Lord” (1:3).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(Think of this similar to knocking on the door of a home and asking to come inside.)</a:t>
            </a:r>
          </a:p>
        </p:txBody>
      </p:sp>
    </p:spTree>
    <p:extLst>
      <p:ext uri="{BB962C8B-B14F-4D97-AF65-F5344CB8AC3E}">
        <p14:creationId xmlns:p14="http://schemas.microsoft.com/office/powerpoint/2010/main" val="278747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86FC0-EDF9-491E-ABE2-8B2983B7C8A5}"/>
              </a:ext>
            </a:extLst>
          </p:cNvPr>
          <p:cNvSpPr txBox="1"/>
          <p:nvPr/>
        </p:nvSpPr>
        <p:spPr>
          <a:xfrm>
            <a:off x="152399" y="1025525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19D2B9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 I T U A L 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1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Goat">
            <a:extLst>
              <a:ext uri="{FF2B5EF4-FFF2-40B4-BE49-F238E27FC236}">
                <a16:creationId xmlns:a16="http://schemas.microsoft.com/office/drawing/2014/main" id="{CAF224F0-31EE-4760-B487-AA848F211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3100" y="1482725"/>
            <a:ext cx="685800" cy="6858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E021C3-67BA-4620-B0EF-AEA86C417420}"/>
              </a:ext>
            </a:extLst>
          </p:cNvPr>
          <p:cNvSpPr txBox="1"/>
          <p:nvPr/>
        </p:nvSpPr>
        <p:spPr>
          <a:xfrm>
            <a:off x="1340608" y="1190337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 A C R I F I C E 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BF3CC6-A788-43D4-9980-2CE34F6DFC8F}"/>
              </a:ext>
            </a:extLst>
          </p:cNvPr>
          <p:cNvSpPr txBox="1"/>
          <p:nvPr/>
        </p:nvSpPr>
        <p:spPr>
          <a:xfrm>
            <a:off x="286545" y="1909256"/>
            <a:ext cx="5580855" cy="457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Grain</a:t>
            </a:r>
            <a:r>
              <a:rPr lang="en-US" sz="1600" b="1" dirty="0">
                <a:solidFill>
                  <a:schemeClr val="bg1"/>
                </a:solidFill>
              </a:rPr>
              <a:t>*</a:t>
            </a:r>
            <a:r>
              <a:rPr lang="en-US" sz="2400" b="1" dirty="0">
                <a:solidFill>
                  <a:schemeClr val="bg1"/>
                </a:solidFill>
              </a:rPr>
              <a:t> Offering </a:t>
            </a:r>
          </a:p>
          <a:p>
            <a:pPr>
              <a:spcAft>
                <a:spcPts val="600"/>
              </a:spcAft>
            </a:pPr>
            <a:r>
              <a:rPr lang="en-US" sz="1400" b="1" i="1" dirty="0" err="1">
                <a:solidFill>
                  <a:schemeClr val="bg1"/>
                </a:solidFill>
              </a:rPr>
              <a:t>minchah</a:t>
            </a:r>
            <a:r>
              <a:rPr lang="en-US" sz="1400" i="1" dirty="0">
                <a:solidFill>
                  <a:schemeClr val="bg1"/>
                </a:solidFill>
              </a:rPr>
              <a:t> - </a:t>
            </a:r>
            <a:r>
              <a:rPr lang="en-US" sz="1400" dirty="0">
                <a:solidFill>
                  <a:schemeClr val="bg1"/>
                </a:solidFill>
              </a:rPr>
              <a:t>“gift; that which is bestowed</a:t>
            </a:r>
            <a:r>
              <a:rPr lang="en-US" sz="1400" i="1" dirty="0">
                <a:solidFill>
                  <a:schemeClr val="bg1"/>
                </a:solidFill>
              </a:rPr>
              <a:t>”</a:t>
            </a:r>
          </a:p>
          <a:p>
            <a:pPr>
              <a:spcAft>
                <a:spcPts val="600"/>
              </a:spcAft>
            </a:pPr>
            <a:endParaRPr lang="en-US" sz="1600" b="1" i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Performed any time an offering is made to the Lord </a:t>
            </a:r>
            <a:r>
              <a:rPr lang="en-US" sz="1200" dirty="0">
                <a:solidFill>
                  <a:schemeClr val="bg1"/>
                </a:solidFill>
              </a:rPr>
              <a:t>(Num. 2:4), </a:t>
            </a:r>
            <a:r>
              <a:rPr lang="en-US" sz="1600" dirty="0">
                <a:solidFill>
                  <a:schemeClr val="bg1"/>
                </a:solidFill>
              </a:rPr>
              <a:t>but could also be offered on its own</a:t>
            </a:r>
            <a:endParaRPr lang="en-US" sz="12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Cakes made of flour or meal, baked with oil in a pan or skillet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Frankincense was always provided alongside the cakes, then taken and burned on the altar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Yeast and honey forbidden to be added to the offering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Salt </a:t>
            </a:r>
            <a:r>
              <a:rPr lang="en-US" sz="1600" u="sng" dirty="0">
                <a:solidFill>
                  <a:schemeClr val="bg1"/>
                </a:solidFill>
              </a:rPr>
              <a:t>must</a:t>
            </a:r>
            <a:r>
              <a:rPr lang="en-US" sz="1600" dirty="0">
                <a:solidFill>
                  <a:schemeClr val="bg1"/>
                </a:solidFill>
              </a:rPr>
              <a:t> be added to every sacrifice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 “memorial portion” was burned and the rest was given to the priests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E92235-9385-49D0-A0FE-7CE80341483A}"/>
              </a:ext>
            </a:extLst>
          </p:cNvPr>
          <p:cNvSpPr txBox="1"/>
          <p:nvPr/>
        </p:nvSpPr>
        <p:spPr>
          <a:xfrm>
            <a:off x="6324600" y="1909256"/>
            <a:ext cx="5580855" cy="457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spcAft>
                <a:spcPts val="600"/>
              </a:spcAft>
            </a:pPr>
            <a:endParaRPr lang="en-US" sz="1600" dirty="0">
              <a:solidFill>
                <a:schemeClr val="bg1"/>
              </a:solidFill>
            </a:endParaRPr>
          </a:p>
          <a:p>
            <a:pPr algn="r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Lev 2:1-16;  6:14-23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Purpose: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A gift to express fidelity to the Lord and a recognition of the permanence of the covenant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“…a covenant of salt…” (Num. 18:19; 2 Chr. 13:5)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As a preservative, salt may have represented the lasting nature of the covenant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Correlation with Matt. 5:13?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lvl="1" algn="r">
              <a:spcAft>
                <a:spcPts val="1200"/>
              </a:spcAft>
            </a:pPr>
            <a:r>
              <a:rPr lang="en-US" sz="1400" dirty="0">
                <a:solidFill>
                  <a:schemeClr val="bg1"/>
                </a:solidFill>
              </a:rPr>
              <a:t>*meat sacrifice, KJV</a:t>
            </a:r>
          </a:p>
        </p:txBody>
      </p:sp>
    </p:spTree>
    <p:extLst>
      <p:ext uri="{BB962C8B-B14F-4D97-AF65-F5344CB8AC3E}">
        <p14:creationId xmlns:p14="http://schemas.microsoft.com/office/powerpoint/2010/main" val="205668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23E6C60-E1A0-43DA-A14B-993248B4F13A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19D2B9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 I T U A L 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1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Goat">
            <a:extLst>
              <a:ext uri="{FF2B5EF4-FFF2-40B4-BE49-F238E27FC236}">
                <a16:creationId xmlns:a16="http://schemas.microsoft.com/office/drawing/2014/main" id="{CAF224F0-31EE-4760-B487-AA848F211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3100" y="1482725"/>
            <a:ext cx="685800" cy="6858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E021C3-67BA-4620-B0EF-AEA86C417420}"/>
              </a:ext>
            </a:extLst>
          </p:cNvPr>
          <p:cNvSpPr txBox="1"/>
          <p:nvPr/>
        </p:nvSpPr>
        <p:spPr>
          <a:xfrm>
            <a:off x="1340608" y="1190337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 A C R I F I C E 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BF3CC6-A788-43D4-9980-2CE34F6DFC8F}"/>
              </a:ext>
            </a:extLst>
          </p:cNvPr>
          <p:cNvSpPr txBox="1"/>
          <p:nvPr/>
        </p:nvSpPr>
        <p:spPr>
          <a:xfrm>
            <a:off x="286545" y="1909256"/>
            <a:ext cx="5580855" cy="457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Peace/Fellowship Offering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1400" b="1" i="1" dirty="0" err="1">
                <a:solidFill>
                  <a:schemeClr val="bg1"/>
                </a:solidFill>
              </a:rPr>
              <a:t>zebach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sh’lamim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i="1" dirty="0">
                <a:solidFill>
                  <a:schemeClr val="bg1"/>
                </a:solidFill>
              </a:rPr>
              <a:t>- “</a:t>
            </a:r>
            <a:r>
              <a:rPr lang="en-US" sz="1400" dirty="0">
                <a:solidFill>
                  <a:schemeClr val="bg1"/>
                </a:solidFill>
              </a:rPr>
              <a:t>sacrifice of peace/well-being”</a:t>
            </a:r>
            <a:endParaRPr lang="en-US" sz="1400" b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Three types: 1. thanksgiving (7:12-15), 2. vows, and 3. freewill (7:16-18)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Cattle, sheep or goats of either gender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Individual placed hands on animal and slew it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Priest sprinkled blood on all sides of the altar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Fat given to God, breast (brisket) given to priests, rest eaten by individual no later than the 2</a:t>
            </a:r>
            <a:r>
              <a:rPr lang="en-US" sz="1600" baseline="30000" dirty="0">
                <a:solidFill>
                  <a:schemeClr val="bg1"/>
                </a:solidFill>
              </a:rPr>
              <a:t>nd</a:t>
            </a:r>
            <a:r>
              <a:rPr lang="en-US" sz="1600" dirty="0">
                <a:solidFill>
                  <a:schemeClr val="bg1"/>
                </a:solidFill>
              </a:rPr>
              <a:t> day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Thanksgiving offering added requirement of specified loaves of unleavened and leavened bread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E92235-9385-49D0-A0FE-7CE80341483A}"/>
              </a:ext>
            </a:extLst>
          </p:cNvPr>
          <p:cNvSpPr txBox="1"/>
          <p:nvPr/>
        </p:nvSpPr>
        <p:spPr>
          <a:xfrm>
            <a:off x="6324602" y="1909256"/>
            <a:ext cx="5580853" cy="457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spcAft>
                <a:spcPts val="600"/>
              </a:spcAft>
            </a:pPr>
            <a:endParaRPr lang="en-US" sz="1600" dirty="0">
              <a:solidFill>
                <a:schemeClr val="bg1"/>
              </a:solidFill>
            </a:endParaRPr>
          </a:p>
          <a:p>
            <a:pPr algn="r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Lev 3:1-17;  7:11-21;  19:5-8;  22:29-30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Purpose: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A gift to express peace, contentment and communion with the Lord.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Not simply a request for peace, but a recognition of an existing relationship of peace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BCFDF-5F54-45EC-B832-331F7A3E1356}"/>
              </a:ext>
            </a:extLst>
          </p:cNvPr>
          <p:cNvSpPr/>
          <p:nvPr/>
        </p:nvSpPr>
        <p:spPr>
          <a:xfrm>
            <a:off x="581025" y="1909256"/>
            <a:ext cx="10848975" cy="89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6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23E6C60-E1A0-43DA-A14B-993248B4F13A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19D2B9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 I T U A L 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1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Goat">
            <a:extLst>
              <a:ext uri="{FF2B5EF4-FFF2-40B4-BE49-F238E27FC236}">
                <a16:creationId xmlns:a16="http://schemas.microsoft.com/office/drawing/2014/main" id="{CAF224F0-31EE-4760-B487-AA848F211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3100" y="1482725"/>
            <a:ext cx="685800" cy="6858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E021C3-67BA-4620-B0EF-AEA86C417420}"/>
              </a:ext>
            </a:extLst>
          </p:cNvPr>
          <p:cNvSpPr txBox="1"/>
          <p:nvPr/>
        </p:nvSpPr>
        <p:spPr>
          <a:xfrm>
            <a:off x="1340608" y="1190337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 A C R I F I C E 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BF3CC6-A788-43D4-9980-2CE34F6DFC8F}"/>
              </a:ext>
            </a:extLst>
          </p:cNvPr>
          <p:cNvSpPr txBox="1"/>
          <p:nvPr/>
        </p:nvSpPr>
        <p:spPr>
          <a:xfrm>
            <a:off x="286545" y="1909256"/>
            <a:ext cx="5580855" cy="457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Sin/Purification Offering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1400" b="1" i="1" dirty="0" err="1">
                <a:solidFill>
                  <a:schemeClr val="bg1"/>
                </a:solidFill>
              </a:rPr>
              <a:t>chata’at</a:t>
            </a:r>
            <a:r>
              <a:rPr lang="en-US" sz="1400" i="1" dirty="0">
                <a:solidFill>
                  <a:schemeClr val="bg1"/>
                </a:solidFill>
              </a:rPr>
              <a:t>- “</a:t>
            </a:r>
            <a:r>
              <a:rPr lang="en-US" sz="1400" dirty="0">
                <a:solidFill>
                  <a:schemeClr val="bg1"/>
                </a:solidFill>
              </a:rPr>
              <a:t>sin; sin offering”</a:t>
            </a:r>
            <a:endParaRPr lang="en-US" sz="1400" b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Instructions given for four categories: priest, congregation, leaders &amp; individuals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Instructions also given for some specific scenarios (5:1-13):</a:t>
            </a:r>
          </a:p>
          <a:p>
            <a:pPr lvl="2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Failure of a witness to testify</a:t>
            </a:r>
          </a:p>
          <a:p>
            <a:pPr lvl="2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Awareness of previously unknown uncleanness</a:t>
            </a:r>
          </a:p>
          <a:p>
            <a:pPr lvl="2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A rash oath that unintentionally creates a sinful scenario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Sin offerings often prescribed in other scenarios than just “sinful” ones</a:t>
            </a:r>
          </a:p>
          <a:p>
            <a:pPr lvl="2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Ex: purification after childbirth (12:6), etc.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E92235-9385-49D0-A0FE-7CE80341483A}"/>
              </a:ext>
            </a:extLst>
          </p:cNvPr>
          <p:cNvSpPr txBox="1"/>
          <p:nvPr/>
        </p:nvSpPr>
        <p:spPr>
          <a:xfrm>
            <a:off x="6324602" y="1909256"/>
            <a:ext cx="5580853" cy="457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spcAft>
                <a:spcPts val="600"/>
              </a:spcAft>
            </a:pPr>
            <a:endParaRPr lang="en-US" sz="1600" dirty="0">
              <a:solidFill>
                <a:schemeClr val="bg1"/>
              </a:solidFill>
            </a:endParaRPr>
          </a:p>
          <a:p>
            <a:pPr algn="r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Lev 4:1-35;  5:1-13;  6:24-30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Purpose: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Atoning (appeasement) for unintentional sin and maintaining the sanctity of the tabernacle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Think of this similar to creating a sterile field in an operating room: the room </a:t>
            </a:r>
            <a:r>
              <a:rPr lang="en-US" sz="1400" u="sng" dirty="0">
                <a:solidFill>
                  <a:schemeClr val="bg1"/>
                </a:solidFill>
              </a:rPr>
              <a:t>and</a:t>
            </a:r>
            <a:r>
              <a:rPr lang="en-US" sz="1400" dirty="0">
                <a:solidFill>
                  <a:schemeClr val="bg1"/>
                </a:solidFill>
              </a:rPr>
              <a:t> the participants must remain unsullied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The sin offering protects the individual </a:t>
            </a:r>
            <a:r>
              <a:rPr lang="en-US" sz="1400" u="sng" dirty="0">
                <a:solidFill>
                  <a:schemeClr val="bg1"/>
                </a:solidFill>
              </a:rPr>
              <a:t>and</a:t>
            </a:r>
            <a:r>
              <a:rPr lang="en-US" sz="1400" dirty="0">
                <a:solidFill>
                  <a:schemeClr val="bg1"/>
                </a:solidFill>
              </a:rPr>
              <a:t> the sacred space</a:t>
            </a:r>
          </a:p>
          <a:p>
            <a:pPr marL="1200150" lvl="2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Consider the NT implications, where the individual and the sacred space are </a:t>
            </a:r>
            <a:r>
              <a:rPr lang="en-US" sz="1400" u="sng" dirty="0">
                <a:solidFill>
                  <a:schemeClr val="bg1"/>
                </a:solidFill>
              </a:rPr>
              <a:t>one and the same</a:t>
            </a:r>
            <a:r>
              <a:rPr lang="en-US" sz="1400" dirty="0">
                <a:solidFill>
                  <a:schemeClr val="bg1"/>
                </a:solidFill>
              </a:rPr>
              <a:t> (1 Cor 6:19)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Not intended for “high handed” (premeditated) sin (Num 15:30-31)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NT implications in Heb. 10:26-28</a:t>
            </a:r>
          </a:p>
          <a:p>
            <a:pPr lvl="1">
              <a:spcAft>
                <a:spcPts val="1200"/>
              </a:spcAft>
            </a:pPr>
            <a:endParaRPr lang="en-US" sz="1600" dirty="0">
              <a:solidFill>
                <a:schemeClr val="bg1"/>
              </a:solidFill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BCFDF-5F54-45EC-B832-331F7A3E1356}"/>
              </a:ext>
            </a:extLst>
          </p:cNvPr>
          <p:cNvSpPr/>
          <p:nvPr/>
        </p:nvSpPr>
        <p:spPr>
          <a:xfrm>
            <a:off x="581025" y="1909256"/>
            <a:ext cx="10848975" cy="89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4978EB9-C128-40D4-B213-01822EB5B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77534"/>
              </p:ext>
            </p:extLst>
          </p:nvPr>
        </p:nvGraphicFramePr>
        <p:xfrm>
          <a:off x="286543" y="2986737"/>
          <a:ext cx="1161891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728">
                  <a:extLst>
                    <a:ext uri="{9D8B030D-6E8A-4147-A177-3AD203B41FA5}">
                      <a16:colId xmlns:a16="http://schemas.microsoft.com/office/drawing/2014/main" val="166726491"/>
                    </a:ext>
                  </a:extLst>
                </a:gridCol>
                <a:gridCol w="2904728">
                  <a:extLst>
                    <a:ext uri="{9D8B030D-6E8A-4147-A177-3AD203B41FA5}">
                      <a16:colId xmlns:a16="http://schemas.microsoft.com/office/drawing/2014/main" val="2039627269"/>
                    </a:ext>
                  </a:extLst>
                </a:gridCol>
                <a:gridCol w="2904728">
                  <a:extLst>
                    <a:ext uri="{9D8B030D-6E8A-4147-A177-3AD203B41FA5}">
                      <a16:colId xmlns:a16="http://schemas.microsoft.com/office/drawing/2014/main" val="2152213275"/>
                    </a:ext>
                  </a:extLst>
                </a:gridCol>
                <a:gridCol w="2904728">
                  <a:extLst>
                    <a:ext uri="{9D8B030D-6E8A-4147-A177-3AD203B41FA5}">
                      <a16:colId xmlns:a16="http://schemas.microsoft.com/office/drawing/2014/main" val="1453833848"/>
                    </a:ext>
                  </a:extLst>
                </a:gridCol>
              </a:tblGrid>
              <a:tr h="3348326">
                <a:tc>
                  <a:txBody>
                    <a:bodyPr/>
                    <a:lstStyle/>
                    <a:p>
                      <a:r>
                        <a:rPr lang="en-US" b="0" dirty="0"/>
                        <a:t>PRIEST</a:t>
                      </a:r>
                    </a:p>
                    <a:p>
                      <a:endParaRPr lang="en-US" sz="1600" b="0" dirty="0"/>
                    </a:p>
                    <a:p>
                      <a:r>
                        <a:rPr lang="en-US" sz="1600" b="0" dirty="0"/>
                        <a:t>Offering: Young bull</a:t>
                      </a:r>
                    </a:p>
                    <a:p>
                      <a:endParaRPr lang="en-US" sz="1600" b="0" dirty="0"/>
                    </a:p>
                    <a:p>
                      <a:r>
                        <a:rPr lang="en-US" sz="1600" b="0" dirty="0"/>
                        <a:t>Blood brought into tabernacle and sprinkled before the veil</a:t>
                      </a:r>
                    </a:p>
                    <a:p>
                      <a:endParaRPr lang="en-US" sz="1600" b="0" dirty="0"/>
                    </a:p>
                    <a:p>
                      <a:r>
                        <a:rPr lang="en-US" sz="1600" b="0" dirty="0"/>
                        <a:t>Some blood rubbed on horns of incense altar; rest poured out at the base of altar</a:t>
                      </a:r>
                    </a:p>
                    <a:p>
                      <a:endParaRPr lang="en-US" sz="1600" b="0" dirty="0"/>
                    </a:p>
                    <a:p>
                      <a:r>
                        <a:rPr lang="en-US" sz="1600" b="0" dirty="0"/>
                        <a:t>Rest of animal taken outside of camp and burned</a:t>
                      </a:r>
                    </a:p>
                  </a:txBody>
                  <a:tcPr marL="182880" marR="182880" marT="91440" marB="9144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CONGREGATION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b="0" dirty="0"/>
                        <a:t>Offering: Bullock</a:t>
                      </a:r>
                    </a:p>
                    <a:p>
                      <a:endParaRPr lang="en-US" sz="1600" b="0" dirty="0"/>
                    </a:p>
                    <a:p>
                      <a:r>
                        <a:rPr lang="en-US" sz="1600" b="0" dirty="0"/>
                        <a:t>Nearly identical to procedure for priest, but the elders laid their hands on the animal</a:t>
                      </a:r>
                    </a:p>
                    <a:p>
                      <a:endParaRPr lang="en-US" sz="1600" b="0" dirty="0"/>
                    </a:p>
                    <a:p>
                      <a:r>
                        <a:rPr lang="en-US" sz="1600" b="0" dirty="0"/>
                        <a:t>Only performed at certain times  (Num 28-29) &amp; in cases where the community was known to be guilty (Num 15)</a:t>
                      </a:r>
                    </a:p>
                  </a:txBody>
                  <a:tcPr marL="182880" marR="182880" marT="91440" marB="914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LEADERS</a:t>
                      </a:r>
                    </a:p>
                    <a:p>
                      <a:endParaRPr lang="en-US" sz="1600" b="0" dirty="0"/>
                    </a:p>
                    <a:p>
                      <a:r>
                        <a:rPr lang="en-US" sz="1600" b="0" dirty="0"/>
                        <a:t>Offering: Male goat</a:t>
                      </a:r>
                    </a:p>
                    <a:p>
                      <a:endParaRPr lang="en-US" sz="1600" b="0" dirty="0"/>
                    </a:p>
                    <a:p>
                      <a:r>
                        <a:rPr lang="en-US" sz="1600" b="0" dirty="0"/>
                        <a:t>Blood isn’t brought into the tabernacle</a:t>
                      </a:r>
                    </a:p>
                    <a:p>
                      <a:endParaRPr lang="en-US" sz="1600" b="0" dirty="0"/>
                    </a:p>
                    <a:p>
                      <a:r>
                        <a:rPr lang="en-US" sz="1600" b="0" dirty="0"/>
                        <a:t>As such, the priests were allowed to eat whatever wasn’t burned on the altar</a:t>
                      </a:r>
                    </a:p>
                    <a:p>
                      <a:endParaRPr lang="en-US" sz="1600" b="0" dirty="0"/>
                    </a:p>
                    <a:p>
                      <a:endParaRPr lang="en-US" sz="1600" b="0" dirty="0"/>
                    </a:p>
                  </a:txBody>
                  <a:tcPr marL="182880" marR="182880" marT="91440" marB="914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INDIVIDUALS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b="0" dirty="0"/>
                        <a:t>Offering: Female goat or lamb</a:t>
                      </a:r>
                    </a:p>
                    <a:p>
                      <a:endParaRPr lang="en-US" sz="1600" b="0" dirty="0"/>
                    </a:p>
                    <a:p>
                      <a:r>
                        <a:rPr lang="en-US" sz="1600" b="0" dirty="0"/>
                        <a:t>Same as procedure for leader</a:t>
                      </a:r>
                    </a:p>
                  </a:txBody>
                  <a:tcPr marL="182880" marR="182880" marT="91440" marB="914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1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50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23E6C60-E1A0-43DA-A14B-993248B4F13A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19D2B9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 I T U A L 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1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Goat">
            <a:extLst>
              <a:ext uri="{FF2B5EF4-FFF2-40B4-BE49-F238E27FC236}">
                <a16:creationId xmlns:a16="http://schemas.microsoft.com/office/drawing/2014/main" id="{CAF224F0-31EE-4760-B487-AA848F211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3100" y="1482725"/>
            <a:ext cx="685800" cy="6858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E021C3-67BA-4620-B0EF-AEA86C417420}"/>
              </a:ext>
            </a:extLst>
          </p:cNvPr>
          <p:cNvSpPr txBox="1"/>
          <p:nvPr/>
        </p:nvSpPr>
        <p:spPr>
          <a:xfrm>
            <a:off x="1340608" y="1190337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 A C R I F I C E 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BF3CC6-A788-43D4-9980-2CE34F6DFC8F}"/>
              </a:ext>
            </a:extLst>
          </p:cNvPr>
          <p:cNvSpPr txBox="1"/>
          <p:nvPr/>
        </p:nvSpPr>
        <p:spPr>
          <a:xfrm>
            <a:off x="286545" y="1909256"/>
            <a:ext cx="5580855" cy="457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Guilt/Restitution Offering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1400" b="1" i="1" dirty="0" err="1">
                <a:solidFill>
                  <a:schemeClr val="bg1"/>
                </a:solidFill>
              </a:rPr>
              <a:t>asham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i="1" dirty="0">
                <a:solidFill>
                  <a:schemeClr val="bg1"/>
                </a:solidFill>
              </a:rPr>
              <a:t>- “</a:t>
            </a:r>
            <a:r>
              <a:rPr lang="en-US" sz="1400" dirty="0">
                <a:solidFill>
                  <a:schemeClr val="bg1"/>
                </a:solidFill>
              </a:rPr>
              <a:t>guilt; guilt offering”</a:t>
            </a:r>
            <a:endParaRPr lang="en-US" sz="1400" b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Three categories: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1. Unintentionally withholding a tithe or offering to God</a:t>
            </a:r>
          </a:p>
          <a:p>
            <a:pPr marL="1200150" lvl="2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Ram + 120% of what was withheld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2. Unintentional violation of “the Lord’s commands regarding things that are not to be done”</a:t>
            </a:r>
          </a:p>
          <a:p>
            <a:pPr marL="1200150" lvl="2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</a:rPr>
              <a:t>Ram (value </a:t>
            </a:r>
            <a:r>
              <a:rPr lang="en-US" sz="1400" dirty="0">
                <a:solidFill>
                  <a:schemeClr val="bg1"/>
                </a:solidFill>
              </a:rPr>
              <a:t>determined by </a:t>
            </a:r>
            <a:r>
              <a:rPr lang="en-US" sz="1400">
                <a:solidFill>
                  <a:schemeClr val="bg1"/>
                </a:solidFill>
              </a:rPr>
              <a:t>the priest)</a:t>
            </a:r>
            <a:endParaRPr lang="en-US" sz="1400" dirty="0">
              <a:solidFill>
                <a:schemeClr val="bg1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3. Withholding return of collateral, defrauding (extortion,  swindling, etc.), or withholding a lost item</a:t>
            </a:r>
          </a:p>
          <a:p>
            <a:pPr marL="1200150" lvl="2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Ram + repayment + additional 20%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E92235-9385-49D0-A0FE-7CE80341483A}"/>
              </a:ext>
            </a:extLst>
          </p:cNvPr>
          <p:cNvSpPr txBox="1"/>
          <p:nvPr/>
        </p:nvSpPr>
        <p:spPr>
          <a:xfrm>
            <a:off x="6324602" y="1909256"/>
            <a:ext cx="5580853" cy="457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spcAft>
                <a:spcPts val="600"/>
              </a:spcAft>
            </a:pPr>
            <a:endParaRPr lang="en-US" sz="1600" dirty="0">
              <a:solidFill>
                <a:schemeClr val="bg1"/>
              </a:solidFill>
            </a:endParaRPr>
          </a:p>
          <a:p>
            <a:pPr algn="r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Lev 5:14-6:7; 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Purpose: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To compensate for unintentional, negligent or deceptive deprivation of another’s rights (God’s or man’s)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BCFDF-5F54-45EC-B832-331F7A3E1356}"/>
              </a:ext>
            </a:extLst>
          </p:cNvPr>
          <p:cNvSpPr/>
          <p:nvPr/>
        </p:nvSpPr>
        <p:spPr>
          <a:xfrm>
            <a:off x="581025" y="1909256"/>
            <a:ext cx="10848975" cy="89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6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35FF3AC-F19D-480C-B7D6-E68EA339A01C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AFE8A49-0100-428B-81C8-856C69FADE75}"/>
              </a:ext>
            </a:extLst>
          </p:cNvPr>
          <p:cNvGrpSpPr/>
          <p:nvPr/>
        </p:nvGrpSpPr>
        <p:grpSpPr>
          <a:xfrm>
            <a:off x="1535085" y="3321690"/>
            <a:ext cx="9108841" cy="2651905"/>
            <a:chOff x="1332785" y="3308772"/>
            <a:chExt cx="9108841" cy="2651905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58F4A27-D07A-4DA8-ADE6-D46D5331D7D0}"/>
                </a:ext>
              </a:extLst>
            </p:cNvPr>
            <p:cNvGrpSpPr/>
            <p:nvPr/>
          </p:nvGrpSpPr>
          <p:grpSpPr>
            <a:xfrm>
              <a:off x="1332785" y="3308772"/>
              <a:ext cx="2047875" cy="1767943"/>
              <a:chOff x="1459027" y="3540766"/>
              <a:chExt cx="2047875" cy="1767943"/>
            </a:xfrm>
          </p:grpSpPr>
          <p:sp>
            <p:nvSpPr>
              <p:cNvPr id="42" name="Hexagon 41">
                <a:extLst>
                  <a:ext uri="{FF2B5EF4-FFF2-40B4-BE49-F238E27FC236}">
                    <a16:creationId xmlns:a16="http://schemas.microsoft.com/office/drawing/2014/main" id="{BC50DDA9-61EA-4736-9EE8-779FE95133C3}"/>
                  </a:ext>
                </a:extLst>
              </p:cNvPr>
              <p:cNvSpPr/>
              <p:nvPr/>
            </p:nvSpPr>
            <p:spPr>
              <a:xfrm>
                <a:off x="1459027" y="3540766"/>
                <a:ext cx="2047875" cy="1765409"/>
              </a:xfrm>
              <a:prstGeom prst="hexagon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5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C929A92-C302-428A-AB63-1F4A380DCC49}"/>
                  </a:ext>
                </a:extLst>
              </p:cNvPr>
              <p:cNvSpPr txBox="1"/>
              <p:nvPr/>
            </p:nvSpPr>
            <p:spPr>
              <a:xfrm>
                <a:off x="1904999" y="3543300"/>
                <a:ext cx="1171576" cy="17654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BURNT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OFFERING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0DD70F1-D200-4166-B0EE-374B7B455409}"/>
                </a:ext>
              </a:extLst>
            </p:cNvPr>
            <p:cNvGrpSpPr/>
            <p:nvPr/>
          </p:nvGrpSpPr>
          <p:grpSpPr>
            <a:xfrm>
              <a:off x="3101938" y="4194639"/>
              <a:ext cx="2047875" cy="1765409"/>
              <a:chOff x="1466850" y="3543300"/>
              <a:chExt cx="2047875" cy="1765409"/>
            </a:xfrm>
          </p:grpSpPr>
          <p:sp>
            <p:nvSpPr>
              <p:cNvPr id="40" name="Hexagon 39">
                <a:extLst>
                  <a:ext uri="{FF2B5EF4-FFF2-40B4-BE49-F238E27FC236}">
                    <a16:creationId xmlns:a16="http://schemas.microsoft.com/office/drawing/2014/main" id="{D9BF108F-A4C4-454D-A68E-A1A404AFB4FF}"/>
                  </a:ext>
                </a:extLst>
              </p:cNvPr>
              <p:cNvSpPr/>
              <p:nvPr/>
            </p:nvSpPr>
            <p:spPr>
              <a:xfrm>
                <a:off x="1466850" y="3543300"/>
                <a:ext cx="2047875" cy="1765409"/>
              </a:xfrm>
              <a:prstGeom prst="hexagon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5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2647C38-9EEC-4B74-904F-06AC1453249F}"/>
                  </a:ext>
                </a:extLst>
              </p:cNvPr>
              <p:cNvSpPr txBox="1"/>
              <p:nvPr/>
            </p:nvSpPr>
            <p:spPr>
              <a:xfrm>
                <a:off x="1904999" y="3543300"/>
                <a:ext cx="1171576" cy="17654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GRAIN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OFFERING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D7CBF4F-D0DA-451B-9158-9A98140E4F41}"/>
                </a:ext>
              </a:extLst>
            </p:cNvPr>
            <p:cNvGrpSpPr/>
            <p:nvPr/>
          </p:nvGrpSpPr>
          <p:grpSpPr>
            <a:xfrm>
              <a:off x="4863268" y="3311306"/>
              <a:ext cx="2047875" cy="1765409"/>
              <a:chOff x="1466850" y="3543300"/>
              <a:chExt cx="2047875" cy="1765409"/>
            </a:xfrm>
          </p:grpSpPr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CE2FF66B-DB6B-4192-93C4-FF2F8CA36A98}"/>
                  </a:ext>
                </a:extLst>
              </p:cNvPr>
              <p:cNvSpPr/>
              <p:nvPr/>
            </p:nvSpPr>
            <p:spPr>
              <a:xfrm>
                <a:off x="1466850" y="3543300"/>
                <a:ext cx="2047875" cy="1765409"/>
              </a:xfrm>
              <a:prstGeom prst="hexagon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5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7B104D2-7D92-4E51-812D-88F84E930531}"/>
                  </a:ext>
                </a:extLst>
              </p:cNvPr>
              <p:cNvSpPr txBox="1"/>
              <p:nvPr/>
            </p:nvSpPr>
            <p:spPr>
              <a:xfrm>
                <a:off x="1904999" y="3543300"/>
                <a:ext cx="1171576" cy="17654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PEACE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OFFERING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25F0746-4773-42E5-8E9F-39E83EA868A2}"/>
                </a:ext>
              </a:extLst>
            </p:cNvPr>
            <p:cNvGrpSpPr/>
            <p:nvPr/>
          </p:nvGrpSpPr>
          <p:grpSpPr>
            <a:xfrm>
              <a:off x="6628510" y="4195268"/>
              <a:ext cx="2047875" cy="1765409"/>
              <a:chOff x="1466850" y="3543300"/>
              <a:chExt cx="2047875" cy="1765409"/>
            </a:xfrm>
          </p:grpSpPr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4CA89914-8B86-46FC-AEE8-B7335E448FA1}"/>
                  </a:ext>
                </a:extLst>
              </p:cNvPr>
              <p:cNvSpPr/>
              <p:nvPr/>
            </p:nvSpPr>
            <p:spPr>
              <a:xfrm>
                <a:off x="1466850" y="3543300"/>
                <a:ext cx="2047875" cy="1765409"/>
              </a:xfrm>
              <a:prstGeom prst="hexagon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5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D23FF7C-69AD-409E-A397-079087DDDE7C}"/>
                  </a:ext>
                </a:extLst>
              </p:cNvPr>
              <p:cNvSpPr txBox="1"/>
              <p:nvPr/>
            </p:nvSpPr>
            <p:spPr>
              <a:xfrm>
                <a:off x="1904999" y="3543300"/>
                <a:ext cx="1171576" cy="17654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>
                  <a:lnSpc>
                    <a:spcPts val="50"/>
                  </a:lnSpc>
                </a:pPr>
                <a:endParaRPr lang="en-US" b="1" dirty="0">
                  <a:solidFill>
                    <a:schemeClr val="bg1"/>
                  </a:solidFill>
                </a:endParaRPr>
              </a:p>
              <a:p>
                <a:pPr algn="ctr">
                  <a:lnSpc>
                    <a:spcPts val="50"/>
                  </a:lnSpc>
                </a:pPr>
                <a:endParaRPr lang="en-US" b="1" dirty="0">
                  <a:solidFill>
                    <a:schemeClr val="bg1"/>
                  </a:solidFill>
                </a:endParaRPr>
              </a:p>
              <a:p>
                <a:pPr algn="ctr">
                  <a:lnSpc>
                    <a:spcPts val="50"/>
                  </a:lnSpc>
                </a:pPr>
                <a:r>
                  <a:rPr lang="en-US" b="1" dirty="0">
                    <a:solidFill>
                      <a:schemeClr val="bg1"/>
                    </a:solidFill>
                  </a:rPr>
                  <a:t>SIN</a:t>
                </a:r>
              </a:p>
              <a:p>
                <a:pPr algn="ctr"/>
                <a:r>
                  <a:rPr lang="en-US" sz="1200" dirty="0">
                    <a:solidFill>
                      <a:schemeClr val="bg1"/>
                    </a:solidFill>
                  </a:rPr>
                  <a:t>(PURIFICATION)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OFFERING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B9B59780-34A3-4997-B7B4-1F027DD9D0FD}"/>
                </a:ext>
              </a:extLst>
            </p:cNvPr>
            <p:cNvGrpSpPr/>
            <p:nvPr/>
          </p:nvGrpSpPr>
          <p:grpSpPr>
            <a:xfrm>
              <a:off x="8393751" y="3308773"/>
              <a:ext cx="2047875" cy="1765409"/>
              <a:chOff x="1466850" y="3543300"/>
              <a:chExt cx="2047875" cy="1765409"/>
            </a:xfrm>
          </p:grpSpPr>
          <p:sp>
            <p:nvSpPr>
              <p:cNvPr id="34" name="Hexagon 33">
                <a:extLst>
                  <a:ext uri="{FF2B5EF4-FFF2-40B4-BE49-F238E27FC236}">
                    <a16:creationId xmlns:a16="http://schemas.microsoft.com/office/drawing/2014/main" id="{526B3A2D-EA04-4C3F-931C-13FC348B91E3}"/>
                  </a:ext>
                </a:extLst>
              </p:cNvPr>
              <p:cNvSpPr/>
              <p:nvPr/>
            </p:nvSpPr>
            <p:spPr>
              <a:xfrm>
                <a:off x="1466850" y="3543300"/>
                <a:ext cx="2047875" cy="1765409"/>
              </a:xfrm>
              <a:prstGeom prst="hexagon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5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78AD046-DCB5-45F1-9F33-1D50DF768610}"/>
                  </a:ext>
                </a:extLst>
              </p:cNvPr>
              <p:cNvSpPr txBox="1"/>
              <p:nvPr/>
            </p:nvSpPr>
            <p:spPr>
              <a:xfrm>
                <a:off x="1904999" y="3543300"/>
                <a:ext cx="1171576" cy="17654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</a:rPr>
                  <a:t>RESTITUTION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OFFERING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19D2B9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 I T U A L 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1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Goat">
            <a:extLst>
              <a:ext uri="{FF2B5EF4-FFF2-40B4-BE49-F238E27FC236}">
                <a16:creationId xmlns:a16="http://schemas.microsoft.com/office/drawing/2014/main" id="{CAF224F0-31EE-4760-B487-AA848F211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3100" y="1482725"/>
            <a:ext cx="685800" cy="6858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E021C3-67BA-4620-B0EF-AEA86C417420}"/>
              </a:ext>
            </a:extLst>
          </p:cNvPr>
          <p:cNvSpPr txBox="1"/>
          <p:nvPr/>
        </p:nvSpPr>
        <p:spPr>
          <a:xfrm>
            <a:off x="1335429" y="1190337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 A C R I F I C E 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BF3CC6-A788-43D4-9980-2CE34F6DFC8F}"/>
              </a:ext>
            </a:extLst>
          </p:cNvPr>
          <p:cNvSpPr txBox="1"/>
          <p:nvPr/>
        </p:nvSpPr>
        <p:spPr>
          <a:xfrm>
            <a:off x="782460" y="2514600"/>
            <a:ext cx="10627080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Five primary categories: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91E16D-1603-40AF-B992-DFE1EFC92810}"/>
              </a:ext>
            </a:extLst>
          </p:cNvPr>
          <p:cNvGrpSpPr/>
          <p:nvPr/>
        </p:nvGrpSpPr>
        <p:grpSpPr>
          <a:xfrm>
            <a:off x="1537668" y="3308772"/>
            <a:ext cx="2047875" cy="1767943"/>
            <a:chOff x="1459027" y="3540766"/>
            <a:chExt cx="2047875" cy="1767943"/>
          </a:xfrm>
        </p:grpSpPr>
        <p:sp>
          <p:nvSpPr>
            <p:cNvPr id="2" name="Hexagon 1">
              <a:extLst>
                <a:ext uri="{FF2B5EF4-FFF2-40B4-BE49-F238E27FC236}">
                  <a16:creationId xmlns:a16="http://schemas.microsoft.com/office/drawing/2014/main" id="{4D1ADC1C-C998-4EB9-B64B-EE4163211BEA}"/>
                </a:ext>
              </a:extLst>
            </p:cNvPr>
            <p:cNvSpPr/>
            <p:nvPr/>
          </p:nvSpPr>
          <p:spPr>
            <a:xfrm>
              <a:off x="1459027" y="3540766"/>
              <a:ext cx="2047875" cy="1765409"/>
            </a:xfrm>
            <a:prstGeom prst="hexagon">
              <a:avLst/>
            </a:prstGeom>
            <a:gradFill flip="none" rotWithShape="1">
              <a:gsLst>
                <a:gs pos="0">
                  <a:srgbClr val="19D2B9">
                    <a:shade val="30000"/>
                    <a:satMod val="115000"/>
                  </a:srgbClr>
                </a:gs>
                <a:gs pos="50000">
                  <a:srgbClr val="19D2B9">
                    <a:shade val="67500"/>
                    <a:satMod val="115000"/>
                  </a:srgbClr>
                </a:gs>
                <a:gs pos="100000">
                  <a:srgbClr val="19D2B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26F5CF7-3C3B-4782-8E05-A8DD1CCF0E7E}"/>
                </a:ext>
              </a:extLst>
            </p:cNvPr>
            <p:cNvSpPr txBox="1"/>
            <p:nvPr/>
          </p:nvSpPr>
          <p:spPr>
            <a:xfrm>
              <a:off x="1904999" y="3543300"/>
              <a:ext cx="1171576" cy="17654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ACCESS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9AF1EB2-F955-4937-8F76-88542AC73CD4}"/>
              </a:ext>
            </a:extLst>
          </p:cNvPr>
          <p:cNvGrpSpPr/>
          <p:nvPr/>
        </p:nvGrpSpPr>
        <p:grpSpPr>
          <a:xfrm>
            <a:off x="3306821" y="4194639"/>
            <a:ext cx="2047875" cy="1765409"/>
            <a:chOff x="1466850" y="3543300"/>
            <a:chExt cx="2047875" cy="1765409"/>
          </a:xfrm>
        </p:grpSpPr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9036500B-AD77-4E07-852C-40E4F959B09E}"/>
                </a:ext>
              </a:extLst>
            </p:cNvPr>
            <p:cNvSpPr/>
            <p:nvPr/>
          </p:nvSpPr>
          <p:spPr>
            <a:xfrm>
              <a:off x="1466850" y="3543300"/>
              <a:ext cx="2047875" cy="1765409"/>
            </a:xfrm>
            <a:prstGeom prst="hexagon">
              <a:avLst/>
            </a:prstGeom>
            <a:gradFill flip="none" rotWithShape="1">
              <a:gsLst>
                <a:gs pos="0">
                  <a:srgbClr val="19D2B9">
                    <a:shade val="30000"/>
                    <a:satMod val="115000"/>
                  </a:srgbClr>
                </a:gs>
                <a:gs pos="50000">
                  <a:srgbClr val="19D2B9">
                    <a:shade val="67500"/>
                    <a:satMod val="115000"/>
                  </a:srgbClr>
                </a:gs>
                <a:gs pos="100000">
                  <a:srgbClr val="19D2B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E752397-706F-4049-A74E-9FB2A48E301F}"/>
                </a:ext>
              </a:extLst>
            </p:cNvPr>
            <p:cNvSpPr txBox="1"/>
            <p:nvPr/>
          </p:nvSpPr>
          <p:spPr>
            <a:xfrm>
              <a:off x="1745571" y="3543300"/>
              <a:ext cx="1490432" cy="17654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COVENANT REMINDER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342CA9D-A972-4B76-91E3-787100CAEC0A}"/>
              </a:ext>
            </a:extLst>
          </p:cNvPr>
          <p:cNvGrpSpPr/>
          <p:nvPr/>
        </p:nvGrpSpPr>
        <p:grpSpPr>
          <a:xfrm>
            <a:off x="5068151" y="3311306"/>
            <a:ext cx="2047875" cy="1765409"/>
            <a:chOff x="1466850" y="3543300"/>
            <a:chExt cx="2047875" cy="1765409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515B5D11-D694-4EEA-A896-2F6EB9884B1C}"/>
                </a:ext>
              </a:extLst>
            </p:cNvPr>
            <p:cNvSpPr/>
            <p:nvPr/>
          </p:nvSpPr>
          <p:spPr>
            <a:xfrm>
              <a:off x="1466850" y="3543300"/>
              <a:ext cx="2047875" cy="1765409"/>
            </a:xfrm>
            <a:prstGeom prst="hexagon">
              <a:avLst/>
            </a:prstGeom>
            <a:gradFill flip="none" rotWithShape="1">
              <a:gsLst>
                <a:gs pos="0">
                  <a:srgbClr val="19D2B9">
                    <a:shade val="30000"/>
                    <a:satMod val="115000"/>
                  </a:srgbClr>
                </a:gs>
                <a:gs pos="50000">
                  <a:srgbClr val="19D2B9">
                    <a:shade val="67500"/>
                    <a:satMod val="115000"/>
                  </a:srgbClr>
                </a:gs>
                <a:gs pos="100000">
                  <a:srgbClr val="19D2B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1AA92E7-AC1C-4788-8654-009568B059F0}"/>
                </a:ext>
              </a:extLst>
            </p:cNvPr>
            <p:cNvSpPr txBox="1"/>
            <p:nvPr/>
          </p:nvSpPr>
          <p:spPr>
            <a:xfrm>
              <a:off x="1842910" y="3543300"/>
              <a:ext cx="1295754" cy="17654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FELLOWSHIP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BB13D46-5D58-44E4-B109-4A34CF391D4B}"/>
              </a:ext>
            </a:extLst>
          </p:cNvPr>
          <p:cNvGrpSpPr/>
          <p:nvPr/>
        </p:nvGrpSpPr>
        <p:grpSpPr>
          <a:xfrm>
            <a:off x="6833393" y="4195268"/>
            <a:ext cx="2047875" cy="1765409"/>
            <a:chOff x="1466850" y="3543300"/>
            <a:chExt cx="2047875" cy="1765409"/>
          </a:xfrm>
        </p:grpSpPr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235B95BE-8931-4D6E-83CC-1765A5D97C09}"/>
                </a:ext>
              </a:extLst>
            </p:cNvPr>
            <p:cNvSpPr/>
            <p:nvPr/>
          </p:nvSpPr>
          <p:spPr>
            <a:xfrm>
              <a:off x="1466850" y="3543300"/>
              <a:ext cx="2047875" cy="1765409"/>
            </a:xfrm>
            <a:prstGeom prst="hexagon">
              <a:avLst/>
            </a:prstGeom>
            <a:gradFill flip="none" rotWithShape="1">
              <a:gsLst>
                <a:gs pos="0">
                  <a:srgbClr val="19D2B9">
                    <a:shade val="30000"/>
                    <a:satMod val="115000"/>
                  </a:srgbClr>
                </a:gs>
                <a:gs pos="50000">
                  <a:srgbClr val="19D2B9">
                    <a:shade val="67500"/>
                    <a:satMod val="115000"/>
                  </a:srgbClr>
                </a:gs>
                <a:gs pos="100000">
                  <a:srgbClr val="19D2B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62CC83-04A1-40EB-9220-D0B14DCAD189}"/>
                </a:ext>
              </a:extLst>
            </p:cNvPr>
            <p:cNvSpPr txBox="1"/>
            <p:nvPr/>
          </p:nvSpPr>
          <p:spPr>
            <a:xfrm>
              <a:off x="1607073" y="3543300"/>
              <a:ext cx="1767428" cy="17654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lnSpc>
                  <a:spcPts val="50"/>
                </a:lnSpc>
              </a:pPr>
              <a:endParaRPr lang="en-US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SANCTIFICATION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0456EB7-E7D5-4114-9067-80D5454C0AC8}"/>
              </a:ext>
            </a:extLst>
          </p:cNvPr>
          <p:cNvGrpSpPr/>
          <p:nvPr/>
        </p:nvGrpSpPr>
        <p:grpSpPr>
          <a:xfrm>
            <a:off x="8598634" y="3308773"/>
            <a:ext cx="2047875" cy="1765409"/>
            <a:chOff x="1466850" y="3543300"/>
            <a:chExt cx="2047875" cy="1765409"/>
          </a:xfrm>
        </p:grpSpPr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EA0A1D3B-C60A-47DE-90C4-E6903CF1E585}"/>
                </a:ext>
              </a:extLst>
            </p:cNvPr>
            <p:cNvSpPr/>
            <p:nvPr/>
          </p:nvSpPr>
          <p:spPr>
            <a:xfrm>
              <a:off x="1466850" y="3543300"/>
              <a:ext cx="2047875" cy="1765409"/>
            </a:xfrm>
            <a:prstGeom prst="hexagon">
              <a:avLst/>
            </a:prstGeom>
            <a:gradFill flip="none" rotWithShape="1">
              <a:gsLst>
                <a:gs pos="0">
                  <a:srgbClr val="19D2B9">
                    <a:shade val="30000"/>
                    <a:satMod val="115000"/>
                  </a:srgbClr>
                </a:gs>
                <a:gs pos="50000">
                  <a:srgbClr val="19D2B9">
                    <a:shade val="67500"/>
                    <a:satMod val="115000"/>
                  </a:srgbClr>
                </a:gs>
                <a:gs pos="100000">
                  <a:srgbClr val="19D2B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CB8296C-870F-48F0-BF4F-FCE39185C69A}"/>
                </a:ext>
              </a:extLst>
            </p:cNvPr>
            <p:cNvSpPr txBox="1"/>
            <p:nvPr/>
          </p:nvSpPr>
          <p:spPr>
            <a:xfrm>
              <a:off x="1846821" y="3543300"/>
              <a:ext cx="1287932" cy="17654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CONTRITION&amp; JUSTICE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E8FE6AD4-0E9C-4027-8716-35AE2F98927A}"/>
              </a:ext>
            </a:extLst>
          </p:cNvPr>
          <p:cNvSpPr txBox="1"/>
          <p:nvPr/>
        </p:nvSpPr>
        <p:spPr>
          <a:xfrm>
            <a:off x="779880" y="2512017"/>
            <a:ext cx="10627080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Five potential concepts:</a:t>
            </a:r>
            <a:endParaRPr lang="en-US" sz="1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8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997</Words>
  <Application>Microsoft Office PowerPoint</Application>
  <PresentationFormat>Widescreen</PresentationFormat>
  <Paragraphs>153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Higginbotham, Adam</dc:creator>
  <cp:lastModifiedBy>Higginbotham, Adam</cp:lastModifiedBy>
  <cp:revision>100</cp:revision>
  <dcterms:created xsi:type="dcterms:W3CDTF">2020-01-10T17:37:02Z</dcterms:created>
  <dcterms:modified xsi:type="dcterms:W3CDTF">2020-01-17T21:03:34Z</dcterms:modified>
</cp:coreProperties>
</file>